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00" r:id="rId2"/>
  </p:sldMasterIdLst>
  <p:notesMasterIdLst>
    <p:notesMasterId r:id="rId24"/>
  </p:notesMasterIdLst>
  <p:handoutMasterIdLst>
    <p:handoutMasterId r:id="rId25"/>
  </p:handoutMasterIdLst>
  <p:sldIdLst>
    <p:sldId id="295" r:id="rId3"/>
    <p:sldId id="316" r:id="rId4"/>
    <p:sldId id="272" r:id="rId5"/>
    <p:sldId id="265" r:id="rId6"/>
    <p:sldId id="270" r:id="rId7"/>
    <p:sldId id="266" r:id="rId8"/>
    <p:sldId id="269" r:id="rId9"/>
    <p:sldId id="274" r:id="rId10"/>
    <p:sldId id="313" r:id="rId11"/>
    <p:sldId id="275" r:id="rId12"/>
    <p:sldId id="271" r:id="rId13"/>
    <p:sldId id="277" r:id="rId14"/>
    <p:sldId id="289" r:id="rId15"/>
    <p:sldId id="310" r:id="rId16"/>
    <p:sldId id="278" r:id="rId17"/>
    <p:sldId id="268" r:id="rId18"/>
    <p:sldId id="312" r:id="rId19"/>
    <p:sldId id="279" r:id="rId20"/>
    <p:sldId id="317" r:id="rId21"/>
    <p:sldId id="311" r:id="rId22"/>
    <p:sldId id="31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0036A2"/>
    <a:srgbClr val="FFCC00"/>
    <a:srgbClr val="3399FF"/>
    <a:srgbClr val="66FFFF"/>
    <a:srgbClr val="A90722"/>
    <a:srgbClr val="BAE7B7"/>
    <a:srgbClr val="F9F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3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1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12756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012149473233568E-2"/>
          <c:y val="7.8741253630999125E-2"/>
          <c:w val="0.86196671044334061"/>
          <c:h val="0.564654803880376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, тыс. рублей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846</a:t>
                    </a:r>
                    <a:r>
                      <a:rPr lang="ru-RU" baseline="0" smtClean="0"/>
                      <a:t> 095,7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830</a:t>
                    </a:r>
                    <a:r>
                      <a:rPr lang="ru-RU" baseline="0" smtClean="0"/>
                      <a:t> 025,8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835</a:t>
                    </a:r>
                    <a:r>
                      <a:rPr lang="ru-RU" baseline="0" smtClean="0"/>
                      <a:t> 666,6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865</a:t>
                    </a:r>
                    <a:r>
                      <a:rPr lang="ru-RU" baseline="0" smtClean="0"/>
                      <a:t> 094,9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Лист1!$A$2:$B$5</c:f>
              <c:strCache>
                <c:ptCount val="4"/>
                <c:pt idx="0">
                  <c:v>2021 год 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846095.7</c:v>
                </c:pt>
                <c:pt idx="1">
                  <c:v>830025.8</c:v>
                </c:pt>
                <c:pt idx="2">
                  <c:v>835666.6</c:v>
                </c:pt>
                <c:pt idx="3">
                  <c:v>865094.9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262805760"/>
        <c:axId val="262819840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square"/>
            <c:size val="9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Лист1!$A$2:$B$5</c:f>
              <c:strCache>
                <c:ptCount val="4"/>
                <c:pt idx="0">
                  <c:v>2021 год 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100</c:v>
                </c:pt>
                <c:pt idx="1">
                  <c:v>98.100699483521794</c:v>
                </c:pt>
                <c:pt idx="2">
                  <c:v>100.67959333312288</c:v>
                </c:pt>
                <c:pt idx="3">
                  <c:v>103.52153598097615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2822912"/>
        <c:axId val="262821376"/>
      </c:lineChart>
      <c:catAx>
        <c:axId val="26280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2819840"/>
        <c:crosses val="autoZero"/>
        <c:auto val="1"/>
        <c:lblAlgn val="ctr"/>
        <c:lblOffset val="100"/>
        <c:noMultiLvlLbl val="0"/>
      </c:catAx>
      <c:valAx>
        <c:axId val="262819840"/>
        <c:scaling>
          <c:orientation val="minMax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2805760"/>
        <c:crosses val="autoZero"/>
        <c:crossBetween val="between"/>
      </c:valAx>
      <c:valAx>
        <c:axId val="262821376"/>
        <c:scaling>
          <c:orientation val="minMax"/>
          <c:max val="120"/>
          <c:min val="0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2822912"/>
        <c:crosses val="max"/>
        <c:crossBetween val="between"/>
      </c:valAx>
      <c:catAx>
        <c:axId val="262822912"/>
        <c:scaling>
          <c:orientation val="minMax"/>
        </c:scaling>
        <c:delete val="1"/>
        <c:axPos val="b"/>
        <c:majorTickMark val="out"/>
        <c:minorTickMark val="none"/>
        <c:tickLblPos val="none"/>
        <c:crossAx val="26282137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3.2613478711550258E-2"/>
          <c:y val="0.90494572262893436"/>
          <c:w val="0.44523257492403168"/>
          <c:h val="4.6054295788650307E-2"/>
        </c:manualLayout>
      </c:layout>
      <c:overlay val="0"/>
      <c:txPr>
        <a:bodyPr/>
        <a:lstStyle/>
        <a:p>
          <a:pPr>
            <a:defRPr sz="1100" spc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497127184873417E-2"/>
          <c:y val="0.20597185615525371"/>
          <c:w val="0.67275298598663158"/>
          <c:h val="0.717133790090639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3399FF"/>
              </a:solidFill>
            </c:spPr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9.4602914490982543E-2"/>
                  <c:y val="0.134627039593562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441002697231191"/>
                  <c:y val="-0.1934620322790974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54972</c:v>
                </c:pt>
                <c:pt idx="1">
                  <c:v>775053.8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953926415583469"/>
          <c:y val="0.19743069044090741"/>
          <c:w val="0.26537444913528174"/>
          <c:h val="0.572490318634951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31651599105673E-2"/>
          <c:y val="8.0550132138268685E-2"/>
          <c:w val="0.5424294011859625"/>
          <c:h val="0.818270897257014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39</a:t>
                    </a:r>
                    <a:r>
                      <a:rPr lang="ru-RU" baseline="0" dirty="0" smtClean="0"/>
                      <a:t> 051,0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345679012345668E-2"/>
                  <c:y val="2.83646528913672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ru-RU" baseline="0" dirty="0" smtClean="0"/>
                      <a:t> 790,0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6022562380857455E-2"/>
                  <c:y val="2.32074432747550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ru-RU" baseline="0" dirty="0" smtClean="0"/>
                      <a:t> 126,0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682258324560703E-2"/>
                  <c:y val="6.96223298242651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400,0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9420422321487837"/>
                  <c:y val="-2.75325960012539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1 295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8203308011115249"/>
                  <c:y val="-6.962232982426511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ru-RU" dirty="0" smtClean="0"/>
                      <a:t>260,0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7434169345890121"/>
                  <c:y val="-0.105473870408662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330</a:t>
                    </a:r>
                    <a:r>
                      <a:rPr lang="en-US" dirty="0" smtClean="0"/>
                      <a:t>.0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0539069242514772"/>
                  <c:y val="-0.137095686948442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</a:t>
                    </a:r>
                    <a:r>
                      <a:rPr lang="en-US" dirty="0" smtClean="0"/>
                      <a:t>0,0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2054324219231755E-3"/>
                  <c:y val="-0.146570739860601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200</a:t>
                    </a:r>
                    <a:r>
                      <a:rPr lang="en-US" dirty="0" smtClean="0"/>
                      <a:t>.0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164633741995909E-2"/>
                  <c:y val="-0.1259880426760909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210</a:t>
                    </a:r>
                    <a:r>
                      <a:rPr lang="en-US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5.0242174589287446E-2"/>
                  <c:y val="-0.13238800733542025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НАЛОГИ НА ПРИБЫЛЬ, ДОХОДЫ 71%</c:v>
                </c:pt>
                <c:pt idx="1">
                  <c:v>НАЛОГИ НА ТОВАРЫ (РАБОТЫ, УСЛУГИ), РЕАЛИЗУЕМЫЕ НА ТЕРРИТОРИИ РОССИЙСКОЙ ФЕДЕРАЦИИ 12,4%</c:v>
                </c:pt>
                <c:pt idx="2">
                  <c:v>НАЛОГИ НА СОВОКУПНЫЙ ДОХОД 7,5%</c:v>
                </c:pt>
                <c:pt idx="3">
                  <c:v>НАЛОГИ НА ИМУЩЕСТВО 2,5%</c:v>
                </c:pt>
                <c:pt idx="4">
                  <c:v>ГОСУДАРСТВЕННАЯ ПОШЛИНА 2,3%</c:v>
                </c:pt>
                <c:pt idx="5">
                  <c:v>ДОХОДЫ ОТ ИСПОЛЬЗОВАНИЯ ИМУЩЕСТВА, НАХОДЯЩЕГОСЯ В ГОСУДАРСТВЕННОЙ И МУНИЦИПАЛЬНОЙ СОБСТВЕННОСТИ 2,3%</c:v>
                </c:pt>
                <c:pt idx="6">
                  <c:v>ПЛАТЕЖИ ПРИ ПОЛЬЗОВАНИИ ПРИРОДНЫМИ РЕСУРСАМИ 0,6%</c:v>
                </c:pt>
                <c:pt idx="7">
                  <c:v>ДОХОДЫ ОТ ОКАЗАНИЯ ПЛАТНЫХ УСЛУГ (РАБОТ) И КОМПЕНСАЦИИ ЗАТРАТ ГОСУДАРСТВА 0,6%</c:v>
                </c:pt>
                <c:pt idx="8">
                  <c:v>ДОХОДЫ ОТ ПРОДАЖИ МАТЕРИАЛЬНЫХ И НЕМАТЕРИАЛЬНЫХ АКТИВОВ 0,4%</c:v>
                </c:pt>
                <c:pt idx="9">
                  <c:v>ШТРАФЫ, САНКЦИИ, ВОЗМЕЩЕНИЕ УЩЕРБА 0,4%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39051</c:v>
                </c:pt>
                <c:pt idx="1">
                  <c:v>6790</c:v>
                </c:pt>
                <c:pt idx="2">
                  <c:v>4126</c:v>
                </c:pt>
                <c:pt idx="3">
                  <c:v>1400</c:v>
                </c:pt>
                <c:pt idx="4">
                  <c:v>1295</c:v>
                </c:pt>
                <c:pt idx="5">
                  <c:v>1260</c:v>
                </c:pt>
                <c:pt idx="6">
                  <c:v>330</c:v>
                </c:pt>
                <c:pt idx="7">
                  <c:v>310</c:v>
                </c:pt>
                <c:pt idx="8">
                  <c:v>200</c:v>
                </c:pt>
                <c:pt idx="9">
                  <c:v>210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080018070788654"/>
          <c:y val="1.4309663652374597E-2"/>
          <c:w val="0.38697435058468788"/>
          <c:h val="0.9643722092186543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535713505716883E-2"/>
          <c:y val="9.1730380105816342E-2"/>
          <c:w val="0.83786761110114072"/>
          <c:h val="0.55166546314856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расходов , тыс. рублей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strRef>
              <c:f>Лист1!$A$2:$B$5</c:f>
              <c:strCache>
                <c:ptCount val="4"/>
                <c:pt idx="0">
                  <c:v>2021 год 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848330</c:v>
                </c:pt>
                <c:pt idx="1">
                  <c:v>830025.8</c:v>
                </c:pt>
                <c:pt idx="2">
                  <c:v>835666.6</c:v>
                </c:pt>
                <c:pt idx="3">
                  <c:v>865094.9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337359616"/>
        <c:axId val="337361152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square"/>
            <c:size val="9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marker>
          <c:dPt>
            <c:idx val="0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/>
                  </a:solidFill>
                </a:ln>
              </c:spPr>
            </c:marker>
            <c:bubble3D val="0"/>
            <c:spPr>
              <a:ln>
                <a:solidFill>
                  <a:schemeClr val="accent3"/>
                </a:solidFill>
              </a:ln>
            </c:spPr>
          </c:dPt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/>
                  </a:solidFill>
                </a:ln>
              </c:spPr>
            </c:marker>
            <c:bubble3D val="0"/>
            <c:spPr>
              <a:ln>
                <a:solidFill>
                  <a:schemeClr val="accent3"/>
                </a:solidFill>
              </a:ln>
            </c:spPr>
          </c:dPt>
          <c:dPt>
            <c:idx val="2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/>
                  </a:solidFill>
                </a:ln>
              </c:spPr>
            </c:marker>
            <c:bubble3D val="0"/>
            <c:spPr>
              <a:ln>
                <a:solidFill>
                  <a:schemeClr val="accent3"/>
                </a:solidFill>
              </a:ln>
            </c:spPr>
          </c:dPt>
          <c:dPt>
            <c:idx val="3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/>
                  </a:solidFill>
                </a:ln>
              </c:spPr>
            </c:marker>
            <c:bubble3D val="0"/>
            <c:spPr>
              <a:ln>
                <a:solidFill>
                  <a:schemeClr val="accent3"/>
                </a:solidFill>
              </a:ln>
            </c:spPr>
          </c:dPt>
          <c:dLbls>
            <c:dLbl>
              <c:idx val="3"/>
              <c:layout>
                <c:manualLayout>
                  <c:x val="-4.5570721874541906E-2"/>
                  <c:y val="-7.4825192698668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Лист1!$A$2:$B$5</c:f>
              <c:strCache>
                <c:ptCount val="4"/>
                <c:pt idx="0">
                  <c:v>2021 год 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100</c:v>
                </c:pt>
                <c:pt idx="1">
                  <c:v>97.842325510119892</c:v>
                </c:pt>
                <c:pt idx="2">
                  <c:v>100.67959333312288</c:v>
                </c:pt>
                <c:pt idx="3">
                  <c:v>103.52153598097615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376768"/>
        <c:axId val="337375232"/>
      </c:lineChart>
      <c:catAx>
        <c:axId val="33735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7361152"/>
        <c:crosses val="autoZero"/>
        <c:auto val="1"/>
        <c:lblAlgn val="ctr"/>
        <c:lblOffset val="100"/>
        <c:noMultiLvlLbl val="0"/>
      </c:catAx>
      <c:valAx>
        <c:axId val="337361152"/>
        <c:scaling>
          <c:orientation val="minMax"/>
          <c:max val="35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7359616"/>
        <c:crosses val="autoZero"/>
        <c:crossBetween val="between"/>
        <c:majorUnit val="50"/>
        <c:minorUnit val="50"/>
      </c:valAx>
      <c:valAx>
        <c:axId val="337375232"/>
        <c:scaling>
          <c:orientation val="minMax"/>
          <c:max val="120"/>
          <c:min val="0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7376768"/>
        <c:crosses val="max"/>
        <c:crossBetween val="between"/>
      </c:valAx>
      <c:catAx>
        <c:axId val="337376768"/>
        <c:scaling>
          <c:orientation val="minMax"/>
        </c:scaling>
        <c:delete val="1"/>
        <c:axPos val="b"/>
        <c:majorTickMark val="out"/>
        <c:minorTickMark val="none"/>
        <c:tickLblPos val="none"/>
        <c:crossAx val="33737523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3.1131463085850655E-2"/>
          <c:y val="0.7999278367466246"/>
          <c:w val="0.89999995252189635"/>
          <c:h val="5.3510802750849663E-2"/>
        </c:manualLayout>
      </c:layout>
      <c:overlay val="0"/>
      <c:txPr>
        <a:bodyPr/>
        <a:lstStyle/>
        <a:p>
          <a:pPr>
            <a:defRPr sz="14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60"/>
      <c:depthPercent val="10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195613185836494E-2"/>
          <c:y val="5.0323955479508499E-2"/>
          <c:w val="0.66258814380101549"/>
          <c:h val="0.861625349052653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5.7664694585755724E-2"/>
                  <c:y val="2.244919573653001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856759146276"/>
                  <c:y val="5.001467092618062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7818262956777008E-2"/>
                  <c:y val="5.2337292834983545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12507013693158E-2"/>
                  <c:y val="-0.11419564586692015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345807515318076E-2"/>
                  <c:y val="1.795601854141322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5104698917673984E-2"/>
                  <c:y val="-5.399828069932518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20897537995311447"/>
                  <c:y val="-0.18373459964855715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0.11764558009501495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5.028006633236736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6186740222141521E-2"/>
                  <c:y val="-0.1447764909122681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 40,1%</c:v>
                </c:pt>
                <c:pt idx="1">
                  <c:v>Национальная оборона 0,9%</c:v>
                </c:pt>
                <c:pt idx="2">
                  <c:v>Национальная безопасность 1,5%</c:v>
                </c:pt>
                <c:pt idx="3">
                  <c:v>Национальная экономика 4,7%</c:v>
                </c:pt>
                <c:pt idx="4">
                  <c:v>Образование 21,2%</c:v>
                </c:pt>
                <c:pt idx="5">
                  <c:v>Культура 0,8%</c:v>
                </c:pt>
                <c:pt idx="6">
                  <c:v>Социальная политика 9,5%</c:v>
                </c:pt>
                <c:pt idx="7">
                  <c:v>СМИ 0,2%</c:v>
                </c:pt>
                <c:pt idx="8">
                  <c:v>Межбюджетные трансферты 21,1% 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43598</c:v>
                </c:pt>
                <c:pt idx="1">
                  <c:v>942.8</c:v>
                </c:pt>
                <c:pt idx="2">
                  <c:v>1650.2</c:v>
                </c:pt>
                <c:pt idx="3">
                  <c:v>5137.1000000000004</c:v>
                </c:pt>
                <c:pt idx="4">
                  <c:v>23010.1</c:v>
                </c:pt>
                <c:pt idx="5">
                  <c:v>923.1</c:v>
                </c:pt>
                <c:pt idx="6">
                  <c:v>10372.1</c:v>
                </c:pt>
                <c:pt idx="7">
                  <c:v>210</c:v>
                </c:pt>
                <c:pt idx="8">
                  <c:v>22912.400000000001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Общегосударственные вопросы 40,1%</c:v>
                </c:pt>
                <c:pt idx="1">
                  <c:v>Национальная оборона 0,9%</c:v>
                </c:pt>
                <c:pt idx="2">
                  <c:v>Национальная безопасность 1,5%</c:v>
                </c:pt>
                <c:pt idx="3">
                  <c:v>Национальная экономика 4,7%</c:v>
                </c:pt>
                <c:pt idx="4">
                  <c:v>Образование 21,2%</c:v>
                </c:pt>
                <c:pt idx="5">
                  <c:v>Культура 0,8%</c:v>
                </c:pt>
                <c:pt idx="6">
                  <c:v>Социальная политика 9,5%</c:v>
                </c:pt>
                <c:pt idx="7">
                  <c:v>СМИ 0,2%</c:v>
                </c:pt>
                <c:pt idx="8">
                  <c:v>Межбюджетные трансферты 21,1% 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383526480251064"/>
          <c:y val="9.5761998015304009E-2"/>
          <c:w val="0.33425826168707728"/>
          <c:h val="0.8261536458075767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AE1BC-2A71-4927-9B02-171BF670E7E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9CEB3E-02A1-44CE-AF2F-14913C6AEBDA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algn="ctr"/>
          <a:r>
            <a:rPr lang="ru-RU" sz="1800" dirty="0" smtClean="0"/>
            <a:t>Бюджеты 7 сельских поселений</a:t>
          </a:r>
        </a:p>
        <a:p>
          <a:pPr algn="just"/>
          <a:r>
            <a:rPr lang="ru-RU" sz="1600" dirty="0" smtClean="0"/>
            <a:t>                      - Самагалтай</a:t>
          </a:r>
        </a:p>
        <a:p>
          <a:pPr algn="just"/>
          <a:r>
            <a:rPr lang="ru-RU" sz="1600" dirty="0" smtClean="0"/>
            <a:t>                      - </a:t>
          </a:r>
          <a:r>
            <a:rPr lang="ru-RU" sz="1600" dirty="0" err="1" smtClean="0"/>
            <a:t>Чыргаланды</a:t>
          </a:r>
          <a:endParaRPr lang="ru-RU" sz="1600" dirty="0" smtClean="0"/>
        </a:p>
        <a:p>
          <a:pPr algn="just"/>
          <a:r>
            <a:rPr lang="ru-RU" sz="1600" dirty="0" smtClean="0"/>
            <a:t>                      - </a:t>
          </a:r>
          <a:r>
            <a:rPr lang="ru-RU" sz="1600" dirty="0" err="1" smtClean="0"/>
            <a:t>Берт-Даг</a:t>
          </a:r>
          <a:endParaRPr lang="ru-RU" sz="1600" dirty="0" smtClean="0"/>
        </a:p>
        <a:p>
          <a:pPr algn="just"/>
          <a:r>
            <a:rPr lang="ru-RU" sz="1600" dirty="0" smtClean="0"/>
            <a:t>                      - </a:t>
          </a:r>
          <a:r>
            <a:rPr lang="ru-RU" sz="1600" dirty="0" err="1" smtClean="0"/>
            <a:t>Шуурмак</a:t>
          </a:r>
          <a:endParaRPr lang="ru-RU" sz="1600" dirty="0" smtClean="0"/>
        </a:p>
        <a:p>
          <a:pPr algn="just"/>
          <a:r>
            <a:rPr lang="ru-RU" sz="1600" dirty="0" smtClean="0"/>
            <a:t>                      - </a:t>
          </a:r>
          <a:r>
            <a:rPr lang="ru-RU" sz="1600" dirty="0" err="1" smtClean="0"/>
            <a:t>Кызыл-чыраа</a:t>
          </a:r>
          <a:endParaRPr lang="ru-RU" sz="1600" dirty="0" smtClean="0"/>
        </a:p>
        <a:p>
          <a:pPr algn="just"/>
          <a:r>
            <a:rPr lang="ru-RU" sz="1600" dirty="0" smtClean="0"/>
            <a:t>                      - </a:t>
          </a:r>
          <a:r>
            <a:rPr lang="ru-RU" sz="1600" dirty="0" err="1" smtClean="0"/>
            <a:t>У-Шынаа</a:t>
          </a:r>
          <a:endParaRPr lang="ru-RU" sz="1600" dirty="0" smtClean="0"/>
        </a:p>
        <a:p>
          <a:pPr algn="just"/>
          <a:r>
            <a:rPr lang="ru-RU" sz="1600" dirty="0" smtClean="0"/>
            <a:t>                      - </a:t>
          </a:r>
          <a:r>
            <a:rPr lang="ru-RU" sz="1600" dirty="0" err="1" smtClean="0"/>
            <a:t>О-Шынаа</a:t>
          </a:r>
          <a:endParaRPr lang="ru-RU" sz="1600" dirty="0"/>
        </a:p>
      </dgm:t>
    </dgm:pt>
    <dgm:pt modelId="{AC0D63BF-F916-4420-A279-70CA66F1E48A}" type="parTrans" cxnId="{60BB344A-CD3B-4721-82F9-85C9050A7A99}">
      <dgm:prSet/>
      <dgm:spPr/>
      <dgm:t>
        <a:bodyPr/>
        <a:lstStyle/>
        <a:p>
          <a:endParaRPr lang="ru-RU"/>
        </a:p>
      </dgm:t>
    </dgm:pt>
    <dgm:pt modelId="{200B4BF8-C75F-499C-88F9-A2BB5B91EB8B}" type="sibTrans" cxnId="{60BB344A-CD3B-4721-82F9-85C9050A7A99}">
      <dgm:prSet/>
      <dgm:spPr/>
      <dgm:t>
        <a:bodyPr/>
        <a:lstStyle/>
        <a:p>
          <a:endParaRPr lang="ru-RU" dirty="0"/>
        </a:p>
      </dgm:t>
    </dgm:pt>
    <dgm:pt modelId="{C4F858F6-EC37-455A-9D8E-E991FD9A48DF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800" dirty="0" smtClean="0"/>
            <a:t>Бюджет района</a:t>
          </a:r>
          <a:endParaRPr lang="ru-RU" sz="1800" dirty="0"/>
        </a:p>
      </dgm:t>
    </dgm:pt>
    <dgm:pt modelId="{AD654F0E-5E81-4D3F-8C01-EDBB9320EC82}" type="parTrans" cxnId="{13DA82AF-4077-4A4F-B955-41F41A0252FC}">
      <dgm:prSet/>
      <dgm:spPr/>
      <dgm:t>
        <a:bodyPr/>
        <a:lstStyle/>
        <a:p>
          <a:endParaRPr lang="ru-RU"/>
        </a:p>
      </dgm:t>
    </dgm:pt>
    <dgm:pt modelId="{A5641286-89A8-4610-AB3C-21DE9A306E42}" type="sibTrans" cxnId="{13DA82AF-4077-4A4F-B955-41F41A0252FC}">
      <dgm:prSet/>
      <dgm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 dirty="0"/>
        </a:p>
      </dgm:t>
    </dgm:pt>
    <dgm:pt modelId="{3651A199-7565-4EA0-9AE5-18B6E759A325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800" dirty="0" smtClean="0"/>
            <a:t>Консолидированный бюджет Тес-Хемского муниципального района</a:t>
          </a:r>
        </a:p>
      </dgm:t>
    </dgm:pt>
    <dgm:pt modelId="{6A8DC834-A089-44B0-8086-BD2C6A47CEAB}" type="sibTrans" cxnId="{55B09001-0EE3-4A29-9AB2-563F3E52B435}">
      <dgm:prSet/>
      <dgm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 dirty="0"/>
        </a:p>
      </dgm:t>
    </dgm:pt>
    <dgm:pt modelId="{900D4FEA-0503-47AC-8856-AD6C08441CF4}" type="parTrans" cxnId="{55B09001-0EE3-4A29-9AB2-563F3E52B435}">
      <dgm:prSet/>
      <dgm:spPr/>
      <dgm:t>
        <a:bodyPr/>
        <a:lstStyle/>
        <a:p>
          <a:endParaRPr lang="ru-RU"/>
        </a:p>
      </dgm:t>
    </dgm:pt>
    <dgm:pt modelId="{534A48CE-7BC6-48E5-BEC3-FD43C5FB0C8F}" type="pres">
      <dgm:prSet presAssocID="{ADDAE1BC-2A71-4927-9B02-171BF670E7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7C41BE-2D15-4D7D-B72C-51C9AB4ECC8B}" type="pres">
      <dgm:prSet presAssocID="{3651A199-7565-4EA0-9AE5-18B6E759A325}" presName="node" presStyleLbl="node1" presStyleIdx="0" presStyleCnt="3" custScaleX="473716" custScaleY="114274" custRadScaleRad="89996" custRadScaleInc="3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8783F-807E-4582-ABE8-39E86358301A}" type="pres">
      <dgm:prSet presAssocID="{6A8DC834-A089-44B0-8086-BD2C6A47CEAB}" presName="sibTrans" presStyleLbl="sibTrans2D1" presStyleIdx="0" presStyleCnt="3" custAng="18189179" custScaleX="600028" custScaleY="217868" custLinFactX="301598" custLinFactNeighborX="400000" custLinFactNeighborY="-5493"/>
      <dgm:spPr>
        <a:prstGeom prst="upArrow">
          <a:avLst/>
        </a:prstGeom>
      </dgm:spPr>
      <dgm:t>
        <a:bodyPr/>
        <a:lstStyle/>
        <a:p>
          <a:endParaRPr lang="ru-RU"/>
        </a:p>
      </dgm:t>
    </dgm:pt>
    <dgm:pt modelId="{CD390CEB-3364-48C2-B9B3-115CF05CB397}" type="pres">
      <dgm:prSet presAssocID="{6A8DC834-A089-44B0-8086-BD2C6A47CEA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4F17371-AE08-431A-BE33-96268A9BC511}" type="pres">
      <dgm:prSet presAssocID="{D09CEB3E-02A1-44CE-AF2F-14913C6AEBDA}" presName="node" presStyleLbl="node1" presStyleIdx="1" presStyleCnt="3" custScaleX="237840" custScaleY="321563" custRadScaleRad="78654" custRadScaleInc="-23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0E6BF-FDA9-4A79-840B-56CE07271991}" type="pres">
      <dgm:prSet presAssocID="{200B4BF8-C75F-499C-88F9-A2BB5B91EB8B}" presName="sibTrans" presStyleLbl="sibTrans2D1" presStyleIdx="1" presStyleCnt="3" custScaleX="113452" custScaleY="314407" custLinFactNeighborX="-1437" custLinFactNeighborY="-24702"/>
      <dgm:spPr/>
      <dgm:t>
        <a:bodyPr/>
        <a:lstStyle/>
        <a:p>
          <a:endParaRPr lang="ru-RU"/>
        </a:p>
      </dgm:t>
    </dgm:pt>
    <dgm:pt modelId="{E509FCF4-7285-44FA-BE8B-6A3C398662FE}" type="pres">
      <dgm:prSet presAssocID="{200B4BF8-C75F-499C-88F9-A2BB5B91EB8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7BA205A-02E8-4F88-B936-656F44525E4A}" type="pres">
      <dgm:prSet presAssocID="{C4F858F6-EC37-455A-9D8E-E991FD9A48DF}" presName="node" presStyleLbl="node1" presStyleIdx="2" presStyleCnt="3" custScaleX="217510" custScaleY="187817" custRadScaleRad="79597" custRadScaleInc="57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CED28-10FD-4FEF-A4CC-DE6300B9184B}" type="pres">
      <dgm:prSet presAssocID="{A5641286-89A8-4610-AB3C-21DE9A306E42}" presName="sibTrans" presStyleLbl="sibTrans2D1" presStyleIdx="2" presStyleCnt="3" custAng="2718009" custScaleX="605635" custScaleY="219470" custLinFactX="-300000" custLinFactNeighborX="-378329" custLinFactNeighborY="-4691"/>
      <dgm:spPr>
        <a:prstGeom prst="upArrow">
          <a:avLst/>
        </a:prstGeom>
      </dgm:spPr>
      <dgm:t>
        <a:bodyPr/>
        <a:lstStyle/>
        <a:p>
          <a:endParaRPr lang="ru-RU"/>
        </a:p>
      </dgm:t>
    </dgm:pt>
    <dgm:pt modelId="{3BF88A4F-3863-4881-B380-F45F7DB7F0B1}" type="pres">
      <dgm:prSet presAssocID="{A5641286-89A8-4610-AB3C-21DE9A306E42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D8E56E4-806B-4CC3-A6B2-A7971EA63853}" type="presOf" srcId="{6A8DC834-A089-44B0-8086-BD2C6A47CEAB}" destId="{CD390CEB-3364-48C2-B9B3-115CF05CB397}" srcOrd="1" destOrd="0" presId="urn:microsoft.com/office/officeart/2005/8/layout/cycle7"/>
    <dgm:cxn modelId="{DCE7A83F-482B-4144-801A-40AD85C228EF}" type="presOf" srcId="{6A8DC834-A089-44B0-8086-BD2C6A47CEAB}" destId="{3768783F-807E-4582-ABE8-39E86358301A}" srcOrd="0" destOrd="0" presId="urn:microsoft.com/office/officeart/2005/8/layout/cycle7"/>
    <dgm:cxn modelId="{FD2742AE-521D-49DC-A7D9-96BC523B2937}" type="presOf" srcId="{3651A199-7565-4EA0-9AE5-18B6E759A325}" destId="{C67C41BE-2D15-4D7D-B72C-51C9AB4ECC8B}" srcOrd="0" destOrd="0" presId="urn:microsoft.com/office/officeart/2005/8/layout/cycle7"/>
    <dgm:cxn modelId="{A97ED8E8-EFD7-4B51-BB07-568BFED2F158}" type="presOf" srcId="{A5641286-89A8-4610-AB3C-21DE9A306E42}" destId="{6DFCED28-10FD-4FEF-A4CC-DE6300B9184B}" srcOrd="0" destOrd="0" presId="urn:microsoft.com/office/officeart/2005/8/layout/cycle7"/>
    <dgm:cxn modelId="{C29CECE0-63CE-496C-B6DC-382443D86352}" type="presOf" srcId="{D09CEB3E-02A1-44CE-AF2F-14913C6AEBDA}" destId="{B4F17371-AE08-431A-BE33-96268A9BC511}" srcOrd="0" destOrd="0" presId="urn:microsoft.com/office/officeart/2005/8/layout/cycle7"/>
    <dgm:cxn modelId="{DA64B640-CB69-4E8A-B4BC-149BC7595A17}" type="presOf" srcId="{C4F858F6-EC37-455A-9D8E-E991FD9A48DF}" destId="{C7BA205A-02E8-4F88-B936-656F44525E4A}" srcOrd="0" destOrd="0" presId="urn:microsoft.com/office/officeart/2005/8/layout/cycle7"/>
    <dgm:cxn modelId="{13DA82AF-4077-4A4F-B955-41F41A0252FC}" srcId="{ADDAE1BC-2A71-4927-9B02-171BF670E7EC}" destId="{C4F858F6-EC37-455A-9D8E-E991FD9A48DF}" srcOrd="2" destOrd="0" parTransId="{AD654F0E-5E81-4D3F-8C01-EDBB9320EC82}" sibTransId="{A5641286-89A8-4610-AB3C-21DE9A306E42}"/>
    <dgm:cxn modelId="{DCB15A94-2570-4EE8-9F0D-7A4D32B76E8B}" type="presOf" srcId="{200B4BF8-C75F-499C-88F9-A2BB5B91EB8B}" destId="{3950E6BF-FDA9-4A79-840B-56CE07271991}" srcOrd="0" destOrd="0" presId="urn:microsoft.com/office/officeart/2005/8/layout/cycle7"/>
    <dgm:cxn modelId="{2CEA4AC9-ACD7-4630-83F4-088ED39C94A6}" type="presOf" srcId="{200B4BF8-C75F-499C-88F9-A2BB5B91EB8B}" destId="{E509FCF4-7285-44FA-BE8B-6A3C398662FE}" srcOrd="1" destOrd="0" presId="urn:microsoft.com/office/officeart/2005/8/layout/cycle7"/>
    <dgm:cxn modelId="{60BB344A-CD3B-4721-82F9-85C9050A7A99}" srcId="{ADDAE1BC-2A71-4927-9B02-171BF670E7EC}" destId="{D09CEB3E-02A1-44CE-AF2F-14913C6AEBDA}" srcOrd="1" destOrd="0" parTransId="{AC0D63BF-F916-4420-A279-70CA66F1E48A}" sibTransId="{200B4BF8-C75F-499C-88F9-A2BB5B91EB8B}"/>
    <dgm:cxn modelId="{55B09001-0EE3-4A29-9AB2-563F3E52B435}" srcId="{ADDAE1BC-2A71-4927-9B02-171BF670E7EC}" destId="{3651A199-7565-4EA0-9AE5-18B6E759A325}" srcOrd="0" destOrd="0" parTransId="{900D4FEA-0503-47AC-8856-AD6C08441CF4}" sibTransId="{6A8DC834-A089-44B0-8086-BD2C6A47CEAB}"/>
    <dgm:cxn modelId="{5200B295-CE1B-4871-9714-01CAFFD99E59}" type="presOf" srcId="{ADDAE1BC-2A71-4927-9B02-171BF670E7EC}" destId="{534A48CE-7BC6-48E5-BEC3-FD43C5FB0C8F}" srcOrd="0" destOrd="0" presId="urn:microsoft.com/office/officeart/2005/8/layout/cycle7"/>
    <dgm:cxn modelId="{7A0F55DF-AF07-40D6-85D9-F1D61ABCF200}" type="presOf" srcId="{A5641286-89A8-4610-AB3C-21DE9A306E42}" destId="{3BF88A4F-3863-4881-B380-F45F7DB7F0B1}" srcOrd="1" destOrd="0" presId="urn:microsoft.com/office/officeart/2005/8/layout/cycle7"/>
    <dgm:cxn modelId="{A329B3C1-D0E6-435E-84CF-A4EF35AA3EB1}" type="presParOf" srcId="{534A48CE-7BC6-48E5-BEC3-FD43C5FB0C8F}" destId="{C67C41BE-2D15-4D7D-B72C-51C9AB4ECC8B}" srcOrd="0" destOrd="0" presId="urn:microsoft.com/office/officeart/2005/8/layout/cycle7"/>
    <dgm:cxn modelId="{CDBB9EA5-95BA-47B6-A60F-6480BAD91C59}" type="presParOf" srcId="{534A48CE-7BC6-48E5-BEC3-FD43C5FB0C8F}" destId="{3768783F-807E-4582-ABE8-39E86358301A}" srcOrd="1" destOrd="0" presId="urn:microsoft.com/office/officeart/2005/8/layout/cycle7"/>
    <dgm:cxn modelId="{EC797381-B99A-4B64-B70C-0D6A4F73EDE8}" type="presParOf" srcId="{3768783F-807E-4582-ABE8-39E86358301A}" destId="{CD390CEB-3364-48C2-B9B3-115CF05CB397}" srcOrd="0" destOrd="0" presId="urn:microsoft.com/office/officeart/2005/8/layout/cycle7"/>
    <dgm:cxn modelId="{7921DDCE-DA91-418A-B3AC-FC8A62FD854C}" type="presParOf" srcId="{534A48CE-7BC6-48E5-BEC3-FD43C5FB0C8F}" destId="{B4F17371-AE08-431A-BE33-96268A9BC511}" srcOrd="2" destOrd="0" presId="urn:microsoft.com/office/officeart/2005/8/layout/cycle7"/>
    <dgm:cxn modelId="{DBCDA499-1A15-4E96-97EB-2FF5B41BA57C}" type="presParOf" srcId="{534A48CE-7BC6-48E5-BEC3-FD43C5FB0C8F}" destId="{3950E6BF-FDA9-4A79-840B-56CE07271991}" srcOrd="3" destOrd="0" presId="urn:microsoft.com/office/officeart/2005/8/layout/cycle7"/>
    <dgm:cxn modelId="{6E81CF4F-07C9-4160-A599-5EDB6576C88C}" type="presParOf" srcId="{3950E6BF-FDA9-4A79-840B-56CE07271991}" destId="{E509FCF4-7285-44FA-BE8B-6A3C398662FE}" srcOrd="0" destOrd="0" presId="urn:microsoft.com/office/officeart/2005/8/layout/cycle7"/>
    <dgm:cxn modelId="{CB77AF71-3105-4EAE-801B-11B8B9EDD896}" type="presParOf" srcId="{534A48CE-7BC6-48E5-BEC3-FD43C5FB0C8F}" destId="{C7BA205A-02E8-4F88-B936-656F44525E4A}" srcOrd="4" destOrd="0" presId="urn:microsoft.com/office/officeart/2005/8/layout/cycle7"/>
    <dgm:cxn modelId="{6F0D9FF2-15D2-48D1-AA2D-C7A72C408233}" type="presParOf" srcId="{534A48CE-7BC6-48E5-BEC3-FD43C5FB0C8F}" destId="{6DFCED28-10FD-4FEF-A4CC-DE6300B9184B}" srcOrd="5" destOrd="0" presId="urn:microsoft.com/office/officeart/2005/8/layout/cycle7"/>
    <dgm:cxn modelId="{7D42A9B8-6774-4AF9-B6F2-DCAAC892AA0A}" type="presParOf" srcId="{6DFCED28-10FD-4FEF-A4CC-DE6300B9184B}" destId="{3BF88A4F-3863-4881-B380-F45F7DB7F0B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D6944A-3BC2-43AF-8011-2E916B3CB3AD}" type="doc">
      <dgm:prSet loTypeId="urn:microsoft.com/office/officeart/2005/8/layout/process4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3CDFDFA0-8479-4E48-AACA-6EE05944952E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5">
                  <a:lumMod val="50000"/>
                </a:schemeClr>
              </a:solidFill>
            </a:rPr>
            <a:t>Составление проекта бюджета</a:t>
          </a:r>
          <a:endParaRPr lang="ru-RU" sz="2800" dirty="0">
            <a:solidFill>
              <a:schemeClr val="accent5">
                <a:lumMod val="50000"/>
              </a:schemeClr>
            </a:solidFill>
          </a:endParaRPr>
        </a:p>
      </dgm:t>
    </dgm:pt>
    <dgm:pt modelId="{17B2F26C-C694-446C-8863-554DD4F5E1BB}" type="parTrans" cxnId="{2D1B2471-C669-4338-A149-1DD4A40064E6}">
      <dgm:prSet/>
      <dgm:spPr/>
      <dgm:t>
        <a:bodyPr/>
        <a:lstStyle/>
        <a:p>
          <a:endParaRPr lang="ru-RU"/>
        </a:p>
      </dgm:t>
    </dgm:pt>
    <dgm:pt modelId="{9B286678-F194-4043-81C1-2B700F689D7A}" type="sibTrans" cxnId="{2D1B2471-C669-4338-A149-1DD4A40064E6}">
      <dgm:prSet/>
      <dgm:spPr/>
      <dgm:t>
        <a:bodyPr/>
        <a:lstStyle/>
        <a:p>
          <a:endParaRPr lang="ru-RU"/>
        </a:p>
      </dgm:t>
    </dgm:pt>
    <dgm:pt modelId="{749F179E-17AA-4FA5-BEAC-A0CBD4DA8486}">
      <dgm:prSet phldrT="[Текст]" custT="1"/>
      <dgm:spPr>
        <a:ln>
          <a:noFill/>
        </a:ln>
      </dgm:spPr>
      <dgm:t>
        <a:bodyPr/>
        <a:lstStyle/>
        <a:p>
          <a:r>
            <a:rPr lang="ru-RU" sz="1400" dirty="0" smtClean="0"/>
            <a:t>Непосредственное составление бюджета осуществляет Финансовое управление администрации муниципального района «Тес-Хемский кожуун Республики Тыва».</a:t>
          </a:r>
          <a:endParaRPr lang="ru-RU" sz="1400" dirty="0"/>
        </a:p>
      </dgm:t>
    </dgm:pt>
    <dgm:pt modelId="{E3EBAEEF-B94E-48B4-B7C2-697FDCE7D94A}" type="parTrans" cxnId="{ADB78E22-A989-48C0-8F76-D058BEAD6B24}">
      <dgm:prSet/>
      <dgm:spPr/>
      <dgm:t>
        <a:bodyPr/>
        <a:lstStyle/>
        <a:p>
          <a:endParaRPr lang="ru-RU"/>
        </a:p>
      </dgm:t>
    </dgm:pt>
    <dgm:pt modelId="{7351A88B-325B-4740-B5B0-F6EA49C0DD60}" type="sibTrans" cxnId="{ADB78E22-A989-48C0-8F76-D058BEAD6B24}">
      <dgm:prSet/>
      <dgm:spPr/>
      <dgm:t>
        <a:bodyPr/>
        <a:lstStyle/>
        <a:p>
          <a:endParaRPr lang="ru-RU"/>
        </a:p>
      </dgm:t>
    </dgm:pt>
    <dgm:pt modelId="{5EBAD408-EF7E-4635-8470-0D4F6B11E561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5">
                  <a:lumMod val="50000"/>
                </a:schemeClr>
              </a:solidFill>
            </a:rPr>
            <a:t>Рассмотрение проекта бюджета</a:t>
          </a:r>
          <a:endParaRPr lang="ru-RU" sz="2800" dirty="0">
            <a:solidFill>
              <a:schemeClr val="accent5">
                <a:lumMod val="50000"/>
              </a:schemeClr>
            </a:solidFill>
          </a:endParaRPr>
        </a:p>
      </dgm:t>
    </dgm:pt>
    <dgm:pt modelId="{3780CBA2-7250-4645-9FA7-9A4440F93D6C}" type="parTrans" cxnId="{0AAA9413-B682-4CA7-962A-C8AF9677C186}">
      <dgm:prSet/>
      <dgm:spPr/>
      <dgm:t>
        <a:bodyPr/>
        <a:lstStyle/>
        <a:p>
          <a:endParaRPr lang="ru-RU"/>
        </a:p>
      </dgm:t>
    </dgm:pt>
    <dgm:pt modelId="{E08252BE-D150-4893-B2A6-1897CBE8A22F}" type="sibTrans" cxnId="{0AAA9413-B682-4CA7-962A-C8AF9677C186}">
      <dgm:prSet/>
      <dgm:spPr/>
      <dgm:t>
        <a:bodyPr/>
        <a:lstStyle/>
        <a:p>
          <a:endParaRPr lang="ru-RU"/>
        </a:p>
      </dgm:t>
    </dgm:pt>
    <dgm:pt modelId="{18295892-E09D-4E9D-8BED-0E0C20709148}">
      <dgm:prSet phldrT="[Текст]" custT="1"/>
      <dgm:spPr/>
      <dgm:t>
        <a:bodyPr/>
        <a:lstStyle/>
        <a:p>
          <a:r>
            <a:rPr lang="ru-RU" sz="1400" dirty="0" smtClean="0"/>
            <a:t>Сформированный проект муниципального бюджета вносится на рассмотрение в Хурал представителей Тес-Хемского кожууна не позднее 15 ноября. По проекту муниципального бюджета проводятся публичные слушания.</a:t>
          </a:r>
          <a:endParaRPr lang="ru-RU" sz="1400" dirty="0"/>
        </a:p>
      </dgm:t>
    </dgm:pt>
    <dgm:pt modelId="{8C13801D-3208-4A10-A5E0-12C93362AE2E}" type="parTrans" cxnId="{5875C851-917D-42C5-AFEB-ABE00C0F633F}">
      <dgm:prSet/>
      <dgm:spPr/>
      <dgm:t>
        <a:bodyPr/>
        <a:lstStyle/>
        <a:p>
          <a:endParaRPr lang="ru-RU"/>
        </a:p>
      </dgm:t>
    </dgm:pt>
    <dgm:pt modelId="{33DB8A26-86CE-42A3-AC16-27EFF77248CA}" type="sibTrans" cxnId="{5875C851-917D-42C5-AFEB-ABE00C0F633F}">
      <dgm:prSet/>
      <dgm:spPr/>
      <dgm:t>
        <a:bodyPr/>
        <a:lstStyle/>
        <a:p>
          <a:endParaRPr lang="ru-RU"/>
        </a:p>
      </dgm:t>
    </dgm:pt>
    <dgm:pt modelId="{9D384AB1-15F4-49AB-9B62-67BF5741692E}">
      <dgm:prSet phldrT="[Текст]" custT="1"/>
      <dgm:spPr/>
      <dgm:t>
        <a:bodyPr/>
        <a:lstStyle/>
        <a:p>
          <a:r>
            <a:rPr lang="ru-RU" sz="1400" dirty="0" smtClean="0"/>
            <a:t>Проект бюджета утверждается Хуралом представителей Тес-Хемского кожууна в форме Решения.</a:t>
          </a:r>
          <a:endParaRPr lang="ru-RU" sz="1400" dirty="0"/>
        </a:p>
      </dgm:t>
    </dgm:pt>
    <dgm:pt modelId="{AA075B56-772E-403F-B48E-6F7A4AFF4068}" type="parTrans" cxnId="{851F9199-4C07-48C9-9BDF-B6E0EDB46993}">
      <dgm:prSet/>
      <dgm:spPr/>
      <dgm:t>
        <a:bodyPr/>
        <a:lstStyle/>
        <a:p>
          <a:endParaRPr lang="ru-RU"/>
        </a:p>
      </dgm:t>
    </dgm:pt>
    <dgm:pt modelId="{D81FF3F0-732F-44BC-9AC6-17CC6B9A300B}" type="sibTrans" cxnId="{851F9199-4C07-48C9-9BDF-B6E0EDB46993}">
      <dgm:prSet/>
      <dgm:spPr/>
      <dgm:t>
        <a:bodyPr/>
        <a:lstStyle/>
        <a:p>
          <a:endParaRPr lang="ru-RU"/>
        </a:p>
      </dgm:t>
    </dgm:pt>
    <dgm:pt modelId="{35413894-16AD-497E-A7FF-8A1F662AF89B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5">
                  <a:lumMod val="50000"/>
                </a:schemeClr>
              </a:solidFill>
            </a:rPr>
            <a:t>Утверждение проекта бюджета</a:t>
          </a:r>
          <a:endParaRPr lang="ru-RU" sz="2800" dirty="0">
            <a:solidFill>
              <a:schemeClr val="accent5">
                <a:lumMod val="50000"/>
              </a:schemeClr>
            </a:solidFill>
          </a:endParaRPr>
        </a:p>
      </dgm:t>
    </dgm:pt>
    <dgm:pt modelId="{4642E386-500D-495A-912B-3C478AB78049}" type="parTrans" cxnId="{66E58681-128C-4642-9C2F-630FA377C241}">
      <dgm:prSet/>
      <dgm:spPr/>
      <dgm:t>
        <a:bodyPr/>
        <a:lstStyle/>
        <a:p>
          <a:endParaRPr lang="ru-RU"/>
        </a:p>
      </dgm:t>
    </dgm:pt>
    <dgm:pt modelId="{730FCA10-B85D-457C-BE1C-26C9B75703A1}" type="sibTrans" cxnId="{66E58681-128C-4642-9C2F-630FA377C241}">
      <dgm:prSet/>
      <dgm:spPr/>
      <dgm:t>
        <a:bodyPr/>
        <a:lstStyle/>
        <a:p>
          <a:endParaRPr lang="ru-RU"/>
        </a:p>
      </dgm:t>
    </dgm:pt>
    <dgm:pt modelId="{99419C32-87D1-4E92-BF59-A1D5E4A193FB}" type="pres">
      <dgm:prSet presAssocID="{87D6944A-3BC2-43AF-8011-2E916B3CB3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E3E687-E7F0-4F2A-A260-8F51E97E0F22}" type="pres">
      <dgm:prSet presAssocID="{35413894-16AD-497E-A7FF-8A1F662AF89B}" presName="boxAndChildren" presStyleCnt="0"/>
      <dgm:spPr/>
      <dgm:t>
        <a:bodyPr/>
        <a:lstStyle/>
        <a:p>
          <a:endParaRPr lang="ru-RU"/>
        </a:p>
      </dgm:t>
    </dgm:pt>
    <dgm:pt modelId="{B36C038D-8AE3-4D2F-88EA-C2E9795DCF28}" type="pres">
      <dgm:prSet presAssocID="{35413894-16AD-497E-A7FF-8A1F662AF89B}" presName="parentTextBox" presStyleLbl="node1" presStyleIdx="0" presStyleCnt="3"/>
      <dgm:spPr/>
      <dgm:t>
        <a:bodyPr/>
        <a:lstStyle/>
        <a:p>
          <a:endParaRPr lang="ru-RU"/>
        </a:p>
      </dgm:t>
    </dgm:pt>
    <dgm:pt modelId="{30A0D201-5A63-4FCE-9ADC-5FD69C7CFCC3}" type="pres">
      <dgm:prSet presAssocID="{35413894-16AD-497E-A7FF-8A1F662AF89B}" presName="entireBox" presStyleLbl="node1" presStyleIdx="0" presStyleCnt="3"/>
      <dgm:spPr/>
      <dgm:t>
        <a:bodyPr/>
        <a:lstStyle/>
        <a:p>
          <a:endParaRPr lang="ru-RU"/>
        </a:p>
      </dgm:t>
    </dgm:pt>
    <dgm:pt modelId="{39A07933-C93B-4271-B906-0FD30F65041E}" type="pres">
      <dgm:prSet presAssocID="{35413894-16AD-497E-A7FF-8A1F662AF89B}" presName="descendantBox" presStyleCnt="0"/>
      <dgm:spPr/>
      <dgm:t>
        <a:bodyPr/>
        <a:lstStyle/>
        <a:p>
          <a:endParaRPr lang="ru-RU"/>
        </a:p>
      </dgm:t>
    </dgm:pt>
    <dgm:pt modelId="{36339772-3CCB-4F17-A60D-86E9F35987D5}" type="pres">
      <dgm:prSet presAssocID="{9D384AB1-15F4-49AB-9B62-67BF5741692E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F4432-F8BA-4670-AE19-6E8088839066}" type="pres">
      <dgm:prSet presAssocID="{E08252BE-D150-4893-B2A6-1897CBE8A22F}" presName="sp" presStyleCnt="0"/>
      <dgm:spPr/>
      <dgm:t>
        <a:bodyPr/>
        <a:lstStyle/>
        <a:p>
          <a:endParaRPr lang="ru-RU"/>
        </a:p>
      </dgm:t>
    </dgm:pt>
    <dgm:pt modelId="{4529263E-9A0D-458C-A467-A47FC9792457}" type="pres">
      <dgm:prSet presAssocID="{5EBAD408-EF7E-4635-8470-0D4F6B11E561}" presName="arrowAndChildren" presStyleCnt="0"/>
      <dgm:spPr/>
      <dgm:t>
        <a:bodyPr/>
        <a:lstStyle/>
        <a:p>
          <a:endParaRPr lang="ru-RU"/>
        </a:p>
      </dgm:t>
    </dgm:pt>
    <dgm:pt modelId="{2816E11B-0C88-412B-86DB-8AD080678D09}" type="pres">
      <dgm:prSet presAssocID="{5EBAD408-EF7E-4635-8470-0D4F6B11E561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B1F8A1EA-6DD2-4477-AE3B-98EAA54E8ECC}" type="pres">
      <dgm:prSet presAssocID="{5EBAD408-EF7E-4635-8470-0D4F6B11E561}" presName="arrow" presStyleLbl="node1" presStyleIdx="1" presStyleCnt="3"/>
      <dgm:spPr/>
      <dgm:t>
        <a:bodyPr/>
        <a:lstStyle/>
        <a:p>
          <a:endParaRPr lang="ru-RU"/>
        </a:p>
      </dgm:t>
    </dgm:pt>
    <dgm:pt modelId="{D4A30AD3-C977-48B8-B23A-FE8D616FF6F0}" type="pres">
      <dgm:prSet presAssocID="{5EBAD408-EF7E-4635-8470-0D4F6B11E561}" presName="descendantArrow" presStyleCnt="0"/>
      <dgm:spPr/>
      <dgm:t>
        <a:bodyPr/>
        <a:lstStyle/>
        <a:p>
          <a:endParaRPr lang="ru-RU"/>
        </a:p>
      </dgm:t>
    </dgm:pt>
    <dgm:pt modelId="{98695B79-34E2-4CEA-9D4B-3AC51F0326AA}" type="pres">
      <dgm:prSet presAssocID="{18295892-E09D-4E9D-8BED-0E0C20709148}" presName="childTextArrow" presStyleLbl="fgAccFollowNode1" presStyleIdx="1" presStyleCnt="3" custScaleY="133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B4639-2A1E-4593-80B9-45545E469C7C}" type="pres">
      <dgm:prSet presAssocID="{9B286678-F194-4043-81C1-2B700F689D7A}" presName="sp" presStyleCnt="0"/>
      <dgm:spPr/>
      <dgm:t>
        <a:bodyPr/>
        <a:lstStyle/>
        <a:p>
          <a:endParaRPr lang="ru-RU"/>
        </a:p>
      </dgm:t>
    </dgm:pt>
    <dgm:pt modelId="{8EA4B7F8-2FA1-475B-A055-4D237C78A304}" type="pres">
      <dgm:prSet presAssocID="{3CDFDFA0-8479-4E48-AACA-6EE05944952E}" presName="arrowAndChildren" presStyleCnt="0"/>
      <dgm:spPr/>
      <dgm:t>
        <a:bodyPr/>
        <a:lstStyle/>
        <a:p>
          <a:endParaRPr lang="ru-RU"/>
        </a:p>
      </dgm:t>
    </dgm:pt>
    <dgm:pt modelId="{B4208BA2-2429-45F1-91B5-5753FE2DAEFD}" type="pres">
      <dgm:prSet presAssocID="{3CDFDFA0-8479-4E48-AACA-6EE05944952E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15843042-B691-4421-B0D1-50FF594B31F3}" type="pres">
      <dgm:prSet presAssocID="{3CDFDFA0-8479-4E48-AACA-6EE05944952E}" presName="arrow" presStyleLbl="node1" presStyleIdx="2" presStyleCnt="3"/>
      <dgm:spPr/>
      <dgm:t>
        <a:bodyPr/>
        <a:lstStyle/>
        <a:p>
          <a:endParaRPr lang="ru-RU"/>
        </a:p>
      </dgm:t>
    </dgm:pt>
    <dgm:pt modelId="{DEBAB1EF-98D5-4948-8187-EB5F3DCE07BF}" type="pres">
      <dgm:prSet presAssocID="{3CDFDFA0-8479-4E48-AACA-6EE05944952E}" presName="descendantArrow" presStyleCnt="0"/>
      <dgm:spPr/>
      <dgm:t>
        <a:bodyPr/>
        <a:lstStyle/>
        <a:p>
          <a:endParaRPr lang="ru-RU"/>
        </a:p>
      </dgm:t>
    </dgm:pt>
    <dgm:pt modelId="{CAA58616-72DA-4F46-A161-1A26EF1A880E}" type="pres">
      <dgm:prSet presAssocID="{749F179E-17AA-4FA5-BEAC-A0CBD4DA8486}" presName="childTextArrow" presStyleLbl="fgAccFollowNode1" presStyleIdx="2" presStyleCnt="3" custScaleY="124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744506-F6D7-4236-9882-71C826C2F70B}" type="presOf" srcId="{749F179E-17AA-4FA5-BEAC-A0CBD4DA8486}" destId="{CAA58616-72DA-4F46-A161-1A26EF1A880E}" srcOrd="0" destOrd="0" presId="urn:microsoft.com/office/officeart/2005/8/layout/process4"/>
    <dgm:cxn modelId="{61EABE33-7F9B-4720-BF8C-1BEA969C4459}" type="presOf" srcId="{3CDFDFA0-8479-4E48-AACA-6EE05944952E}" destId="{B4208BA2-2429-45F1-91B5-5753FE2DAEFD}" srcOrd="0" destOrd="0" presId="urn:microsoft.com/office/officeart/2005/8/layout/process4"/>
    <dgm:cxn modelId="{851F9199-4C07-48C9-9BDF-B6E0EDB46993}" srcId="{35413894-16AD-497E-A7FF-8A1F662AF89B}" destId="{9D384AB1-15F4-49AB-9B62-67BF5741692E}" srcOrd="0" destOrd="0" parTransId="{AA075B56-772E-403F-B48E-6F7A4AFF4068}" sibTransId="{D81FF3F0-732F-44BC-9AC6-17CC6B9A300B}"/>
    <dgm:cxn modelId="{C898EC9F-928C-4041-999A-57B0D9F5CB06}" type="presOf" srcId="{18295892-E09D-4E9D-8BED-0E0C20709148}" destId="{98695B79-34E2-4CEA-9D4B-3AC51F0326AA}" srcOrd="0" destOrd="0" presId="urn:microsoft.com/office/officeart/2005/8/layout/process4"/>
    <dgm:cxn modelId="{2D1B2471-C669-4338-A149-1DD4A40064E6}" srcId="{87D6944A-3BC2-43AF-8011-2E916B3CB3AD}" destId="{3CDFDFA0-8479-4E48-AACA-6EE05944952E}" srcOrd="0" destOrd="0" parTransId="{17B2F26C-C694-446C-8863-554DD4F5E1BB}" sibTransId="{9B286678-F194-4043-81C1-2B700F689D7A}"/>
    <dgm:cxn modelId="{B4772806-C9A0-47F9-81BA-113A9D134CC4}" type="presOf" srcId="{35413894-16AD-497E-A7FF-8A1F662AF89B}" destId="{B36C038D-8AE3-4D2F-88EA-C2E9795DCF28}" srcOrd="0" destOrd="0" presId="urn:microsoft.com/office/officeart/2005/8/layout/process4"/>
    <dgm:cxn modelId="{0AAA9413-B682-4CA7-962A-C8AF9677C186}" srcId="{87D6944A-3BC2-43AF-8011-2E916B3CB3AD}" destId="{5EBAD408-EF7E-4635-8470-0D4F6B11E561}" srcOrd="1" destOrd="0" parTransId="{3780CBA2-7250-4645-9FA7-9A4440F93D6C}" sibTransId="{E08252BE-D150-4893-B2A6-1897CBE8A22F}"/>
    <dgm:cxn modelId="{1AAA0EF8-E6A5-455C-B0D8-365F8D13062C}" type="presOf" srcId="{9D384AB1-15F4-49AB-9B62-67BF5741692E}" destId="{36339772-3CCB-4F17-A60D-86E9F35987D5}" srcOrd="0" destOrd="0" presId="urn:microsoft.com/office/officeart/2005/8/layout/process4"/>
    <dgm:cxn modelId="{4CBB8101-55C6-4A69-A577-4EF4E49D1B68}" type="presOf" srcId="{87D6944A-3BC2-43AF-8011-2E916B3CB3AD}" destId="{99419C32-87D1-4E92-BF59-A1D5E4A193FB}" srcOrd="0" destOrd="0" presId="urn:microsoft.com/office/officeart/2005/8/layout/process4"/>
    <dgm:cxn modelId="{F30A0F41-BEDA-429D-B9FA-5D31562C529B}" type="presOf" srcId="{5EBAD408-EF7E-4635-8470-0D4F6B11E561}" destId="{2816E11B-0C88-412B-86DB-8AD080678D09}" srcOrd="0" destOrd="0" presId="urn:microsoft.com/office/officeart/2005/8/layout/process4"/>
    <dgm:cxn modelId="{ADB78E22-A989-48C0-8F76-D058BEAD6B24}" srcId="{3CDFDFA0-8479-4E48-AACA-6EE05944952E}" destId="{749F179E-17AA-4FA5-BEAC-A0CBD4DA8486}" srcOrd="0" destOrd="0" parTransId="{E3EBAEEF-B94E-48B4-B7C2-697FDCE7D94A}" sibTransId="{7351A88B-325B-4740-B5B0-F6EA49C0DD60}"/>
    <dgm:cxn modelId="{66E58681-128C-4642-9C2F-630FA377C241}" srcId="{87D6944A-3BC2-43AF-8011-2E916B3CB3AD}" destId="{35413894-16AD-497E-A7FF-8A1F662AF89B}" srcOrd="2" destOrd="0" parTransId="{4642E386-500D-495A-912B-3C478AB78049}" sibTransId="{730FCA10-B85D-457C-BE1C-26C9B75703A1}"/>
    <dgm:cxn modelId="{134C20E6-8057-439A-B451-58C1B35434C1}" type="presOf" srcId="{3CDFDFA0-8479-4E48-AACA-6EE05944952E}" destId="{15843042-B691-4421-B0D1-50FF594B31F3}" srcOrd="1" destOrd="0" presId="urn:microsoft.com/office/officeart/2005/8/layout/process4"/>
    <dgm:cxn modelId="{373A4C89-AB50-497E-8060-F249497ED3BA}" type="presOf" srcId="{5EBAD408-EF7E-4635-8470-0D4F6B11E561}" destId="{B1F8A1EA-6DD2-4477-AE3B-98EAA54E8ECC}" srcOrd="1" destOrd="0" presId="urn:microsoft.com/office/officeart/2005/8/layout/process4"/>
    <dgm:cxn modelId="{5875C851-917D-42C5-AFEB-ABE00C0F633F}" srcId="{5EBAD408-EF7E-4635-8470-0D4F6B11E561}" destId="{18295892-E09D-4E9D-8BED-0E0C20709148}" srcOrd="0" destOrd="0" parTransId="{8C13801D-3208-4A10-A5E0-12C93362AE2E}" sibTransId="{33DB8A26-86CE-42A3-AC16-27EFF77248CA}"/>
    <dgm:cxn modelId="{6228FD93-FBD5-4715-8193-A79A01B181FC}" type="presOf" srcId="{35413894-16AD-497E-A7FF-8A1F662AF89B}" destId="{30A0D201-5A63-4FCE-9ADC-5FD69C7CFCC3}" srcOrd="1" destOrd="0" presId="urn:microsoft.com/office/officeart/2005/8/layout/process4"/>
    <dgm:cxn modelId="{3856C181-9F72-4DEA-B136-CAFF8EC433D6}" type="presParOf" srcId="{99419C32-87D1-4E92-BF59-A1D5E4A193FB}" destId="{5EE3E687-E7F0-4F2A-A260-8F51E97E0F22}" srcOrd="0" destOrd="0" presId="urn:microsoft.com/office/officeart/2005/8/layout/process4"/>
    <dgm:cxn modelId="{2637104D-FAA0-4C93-A04C-09BBA05425FF}" type="presParOf" srcId="{5EE3E687-E7F0-4F2A-A260-8F51E97E0F22}" destId="{B36C038D-8AE3-4D2F-88EA-C2E9795DCF28}" srcOrd="0" destOrd="0" presId="urn:microsoft.com/office/officeart/2005/8/layout/process4"/>
    <dgm:cxn modelId="{40267A43-B8CA-4709-A00D-D62DDE465DE2}" type="presParOf" srcId="{5EE3E687-E7F0-4F2A-A260-8F51E97E0F22}" destId="{30A0D201-5A63-4FCE-9ADC-5FD69C7CFCC3}" srcOrd="1" destOrd="0" presId="urn:microsoft.com/office/officeart/2005/8/layout/process4"/>
    <dgm:cxn modelId="{01FAE6D7-1B01-4281-9675-C8AEFED4FE06}" type="presParOf" srcId="{5EE3E687-E7F0-4F2A-A260-8F51E97E0F22}" destId="{39A07933-C93B-4271-B906-0FD30F65041E}" srcOrd="2" destOrd="0" presId="urn:microsoft.com/office/officeart/2005/8/layout/process4"/>
    <dgm:cxn modelId="{FBB4D82D-021C-4986-B9B2-37341762AB2C}" type="presParOf" srcId="{39A07933-C93B-4271-B906-0FD30F65041E}" destId="{36339772-3CCB-4F17-A60D-86E9F35987D5}" srcOrd="0" destOrd="0" presId="urn:microsoft.com/office/officeart/2005/8/layout/process4"/>
    <dgm:cxn modelId="{DA2E9070-E042-4DDC-8184-B35F184D72A9}" type="presParOf" srcId="{99419C32-87D1-4E92-BF59-A1D5E4A193FB}" destId="{2A6F4432-F8BA-4670-AE19-6E8088839066}" srcOrd="1" destOrd="0" presId="urn:microsoft.com/office/officeart/2005/8/layout/process4"/>
    <dgm:cxn modelId="{7D177378-0F1A-4DB7-8922-09CCE8B5189A}" type="presParOf" srcId="{99419C32-87D1-4E92-BF59-A1D5E4A193FB}" destId="{4529263E-9A0D-458C-A467-A47FC9792457}" srcOrd="2" destOrd="0" presId="urn:microsoft.com/office/officeart/2005/8/layout/process4"/>
    <dgm:cxn modelId="{DF83DE95-4C79-48B5-A9EE-ED812603AF19}" type="presParOf" srcId="{4529263E-9A0D-458C-A467-A47FC9792457}" destId="{2816E11B-0C88-412B-86DB-8AD080678D09}" srcOrd="0" destOrd="0" presId="urn:microsoft.com/office/officeart/2005/8/layout/process4"/>
    <dgm:cxn modelId="{5E1FFF37-3283-4F28-B30C-6FB83714DF0D}" type="presParOf" srcId="{4529263E-9A0D-458C-A467-A47FC9792457}" destId="{B1F8A1EA-6DD2-4477-AE3B-98EAA54E8ECC}" srcOrd="1" destOrd="0" presId="urn:microsoft.com/office/officeart/2005/8/layout/process4"/>
    <dgm:cxn modelId="{A57E3718-4419-47AE-A49E-B4FF2367834D}" type="presParOf" srcId="{4529263E-9A0D-458C-A467-A47FC9792457}" destId="{D4A30AD3-C977-48B8-B23A-FE8D616FF6F0}" srcOrd="2" destOrd="0" presId="urn:microsoft.com/office/officeart/2005/8/layout/process4"/>
    <dgm:cxn modelId="{0FB8A31E-13E0-46A8-A11D-AA7729561B5F}" type="presParOf" srcId="{D4A30AD3-C977-48B8-B23A-FE8D616FF6F0}" destId="{98695B79-34E2-4CEA-9D4B-3AC51F0326AA}" srcOrd="0" destOrd="0" presId="urn:microsoft.com/office/officeart/2005/8/layout/process4"/>
    <dgm:cxn modelId="{41F1E3E3-E7BB-48CB-9079-FB9E4E0572C3}" type="presParOf" srcId="{99419C32-87D1-4E92-BF59-A1D5E4A193FB}" destId="{233B4639-2A1E-4593-80B9-45545E469C7C}" srcOrd="3" destOrd="0" presId="urn:microsoft.com/office/officeart/2005/8/layout/process4"/>
    <dgm:cxn modelId="{B6D892B9-96AC-40D3-9983-D6CB842440F2}" type="presParOf" srcId="{99419C32-87D1-4E92-BF59-A1D5E4A193FB}" destId="{8EA4B7F8-2FA1-475B-A055-4D237C78A304}" srcOrd="4" destOrd="0" presId="urn:microsoft.com/office/officeart/2005/8/layout/process4"/>
    <dgm:cxn modelId="{06C1ED1F-D8E2-45BE-956B-7EAAD30778D2}" type="presParOf" srcId="{8EA4B7F8-2FA1-475B-A055-4D237C78A304}" destId="{B4208BA2-2429-45F1-91B5-5753FE2DAEFD}" srcOrd="0" destOrd="0" presId="urn:microsoft.com/office/officeart/2005/8/layout/process4"/>
    <dgm:cxn modelId="{4B8E702A-4124-4CC3-8991-3EF5878F26FE}" type="presParOf" srcId="{8EA4B7F8-2FA1-475B-A055-4D237C78A304}" destId="{15843042-B691-4421-B0D1-50FF594B31F3}" srcOrd="1" destOrd="0" presId="urn:microsoft.com/office/officeart/2005/8/layout/process4"/>
    <dgm:cxn modelId="{12A2A625-4535-46B4-B2CC-4119B02D53A7}" type="presParOf" srcId="{8EA4B7F8-2FA1-475B-A055-4D237C78A304}" destId="{DEBAB1EF-98D5-4948-8187-EB5F3DCE07BF}" srcOrd="2" destOrd="0" presId="urn:microsoft.com/office/officeart/2005/8/layout/process4"/>
    <dgm:cxn modelId="{D4DC8009-C1E7-4727-9703-5C55C62F5A15}" type="presParOf" srcId="{DEBAB1EF-98D5-4948-8187-EB5F3DCE07BF}" destId="{CAA58616-72DA-4F46-A161-1A26EF1A880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8BFAB0-ACEE-4A44-856B-C53D6129D879}" type="doc">
      <dgm:prSet loTypeId="urn:microsoft.com/office/officeart/2005/8/layout/vList5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A2447A2-12B1-42F6-A986-A89663700939}">
      <dgm:prSet phldrT="[Текст]"/>
      <dgm:spPr/>
      <dgm:t>
        <a:bodyPr/>
        <a:lstStyle/>
        <a:p>
          <a:r>
            <a:rPr lang="ru-RU" b="1" dirty="0" smtClean="0"/>
            <a:t>Налоговые доходы </a:t>
          </a:r>
          <a:endParaRPr lang="ru-RU" dirty="0"/>
        </a:p>
      </dgm:t>
    </dgm:pt>
    <dgm:pt modelId="{BBCF2BAA-18FF-41A4-B6C2-4CD1271A0CC5}" type="parTrans" cxnId="{4DD93F71-3B85-4FA7-A6C9-8893769DA8BD}">
      <dgm:prSet/>
      <dgm:spPr/>
      <dgm:t>
        <a:bodyPr/>
        <a:lstStyle/>
        <a:p>
          <a:endParaRPr lang="ru-RU"/>
        </a:p>
      </dgm:t>
    </dgm:pt>
    <dgm:pt modelId="{B6F9701D-4ED6-4637-9398-3CB1CD5695FC}" type="sibTrans" cxnId="{4DD93F71-3B85-4FA7-A6C9-8893769DA8BD}">
      <dgm:prSet/>
      <dgm:spPr/>
      <dgm:t>
        <a:bodyPr/>
        <a:lstStyle/>
        <a:p>
          <a:endParaRPr lang="ru-RU"/>
        </a:p>
      </dgm:t>
    </dgm:pt>
    <dgm:pt modelId="{5CAFA442-57D4-4B5B-9BEC-18A5383C67A8}">
      <dgm:prSet phldrT="[Текст]"/>
      <dgm:spPr/>
      <dgm:t>
        <a:bodyPr/>
        <a:lstStyle/>
        <a:p>
          <a:r>
            <a:rPr lang="ru-RU" dirty="0" smtClean="0"/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</a:t>
          </a:r>
          <a:endParaRPr lang="ru-RU" dirty="0"/>
        </a:p>
      </dgm:t>
    </dgm:pt>
    <dgm:pt modelId="{6995CDB5-42BC-44BD-8E76-EBA551CDDA49}" type="parTrans" cxnId="{928DCDCA-7B39-4DD3-8CF7-401AE59BD138}">
      <dgm:prSet/>
      <dgm:spPr/>
      <dgm:t>
        <a:bodyPr/>
        <a:lstStyle/>
        <a:p>
          <a:endParaRPr lang="ru-RU"/>
        </a:p>
      </dgm:t>
    </dgm:pt>
    <dgm:pt modelId="{89963C39-CA03-49E8-B6AE-6896BB6E4CB3}" type="sibTrans" cxnId="{928DCDCA-7B39-4DD3-8CF7-401AE59BD138}">
      <dgm:prSet/>
      <dgm:spPr/>
      <dgm:t>
        <a:bodyPr/>
        <a:lstStyle/>
        <a:p>
          <a:endParaRPr lang="ru-RU"/>
        </a:p>
      </dgm:t>
    </dgm:pt>
    <dgm:pt modelId="{AE40F0EC-8EAD-4066-8BB7-D415661D8DFA}">
      <dgm:prSet phldrT="[Текст]"/>
      <dgm:spPr/>
      <dgm:t>
        <a:bodyPr/>
        <a:lstStyle/>
        <a:p>
          <a:r>
            <a:rPr lang="ru-RU" b="1" dirty="0" smtClean="0"/>
            <a:t>Неналоговые доходы</a:t>
          </a:r>
          <a:endParaRPr lang="ru-RU" b="1" dirty="0"/>
        </a:p>
      </dgm:t>
    </dgm:pt>
    <dgm:pt modelId="{B1F5F32C-A9EE-4D90-B2F7-380CC560BB6F}" type="parTrans" cxnId="{CD99080A-2DA2-4608-88D4-63005B48C2DF}">
      <dgm:prSet/>
      <dgm:spPr/>
      <dgm:t>
        <a:bodyPr/>
        <a:lstStyle/>
        <a:p>
          <a:endParaRPr lang="ru-RU"/>
        </a:p>
      </dgm:t>
    </dgm:pt>
    <dgm:pt modelId="{3A0D6580-8AE9-48F0-A318-8F052B7998BB}" type="sibTrans" cxnId="{CD99080A-2DA2-4608-88D4-63005B48C2DF}">
      <dgm:prSet/>
      <dgm:spPr/>
      <dgm:t>
        <a:bodyPr/>
        <a:lstStyle/>
        <a:p>
          <a:endParaRPr lang="ru-RU"/>
        </a:p>
      </dgm:t>
    </dgm:pt>
    <dgm:pt modelId="{9074D49F-69EA-41AA-9FF7-635045ED5199}">
      <dgm:prSet phldrT="[Текст]"/>
      <dgm:spPr/>
      <dgm:t>
        <a:bodyPr/>
        <a:lstStyle/>
        <a:p>
          <a:r>
            <a:rPr lang="ru-RU" dirty="0" smtClean="0"/>
            <a:t>Поступления от уплаты пошлин и сборов, установленных законодательством РФ (доходы от использования муниципального имущества, плата за негативное воздействие на окружающую среду, штрафы за нарушение законодательства и др.</a:t>
          </a:r>
          <a:endParaRPr lang="ru-RU" dirty="0"/>
        </a:p>
      </dgm:t>
    </dgm:pt>
    <dgm:pt modelId="{CDB974F0-76BA-4D6A-B645-FC2C03C17CD3}" type="parTrans" cxnId="{8114A3E5-A695-45C3-A7F0-9006D624BAC3}">
      <dgm:prSet/>
      <dgm:spPr/>
      <dgm:t>
        <a:bodyPr/>
        <a:lstStyle/>
        <a:p>
          <a:endParaRPr lang="ru-RU"/>
        </a:p>
      </dgm:t>
    </dgm:pt>
    <dgm:pt modelId="{70633D53-DD3A-43C0-90BD-E459A84D414F}" type="sibTrans" cxnId="{8114A3E5-A695-45C3-A7F0-9006D624BAC3}">
      <dgm:prSet/>
      <dgm:spPr/>
      <dgm:t>
        <a:bodyPr/>
        <a:lstStyle/>
        <a:p>
          <a:endParaRPr lang="ru-RU"/>
        </a:p>
      </dgm:t>
    </dgm:pt>
    <dgm:pt modelId="{970D1CCD-1FF4-4BA7-9D3B-B9BC8675CE82}">
      <dgm:prSet phldrT="[Текст]"/>
      <dgm:spPr/>
      <dgm:t>
        <a:bodyPr/>
        <a:lstStyle/>
        <a:p>
          <a:r>
            <a:rPr lang="ru-RU" b="1" dirty="0" smtClean="0"/>
            <a:t>Безвозмездные поступления</a:t>
          </a:r>
          <a:endParaRPr lang="ru-RU" b="1" dirty="0"/>
        </a:p>
      </dgm:t>
    </dgm:pt>
    <dgm:pt modelId="{29E68B58-CB32-4BED-8346-121A4E2A1B0E}" type="parTrans" cxnId="{5346CCCC-3B64-4C2F-99E8-A9EC5C3AFDB5}">
      <dgm:prSet/>
      <dgm:spPr/>
      <dgm:t>
        <a:bodyPr/>
        <a:lstStyle/>
        <a:p>
          <a:endParaRPr lang="ru-RU"/>
        </a:p>
      </dgm:t>
    </dgm:pt>
    <dgm:pt modelId="{DB0326E0-977E-452F-9D38-393F4975348B}" type="sibTrans" cxnId="{5346CCCC-3B64-4C2F-99E8-A9EC5C3AFDB5}">
      <dgm:prSet/>
      <dgm:spPr/>
      <dgm:t>
        <a:bodyPr/>
        <a:lstStyle/>
        <a:p>
          <a:endParaRPr lang="ru-RU"/>
        </a:p>
      </dgm:t>
    </dgm:pt>
    <dgm:pt modelId="{F885FE07-C855-457E-A9C5-2BF09DA4D3B7}">
      <dgm:prSet phldrT="[Текст]"/>
      <dgm:spPr/>
      <dgm:t>
        <a:bodyPr/>
        <a:lstStyle/>
        <a:p>
          <a:r>
            <a:rPr lang="ru-RU" dirty="0" smtClean="0"/>
            <a:t>Дотации, субсидии, субвенции, иные межбюджетные трансферты из федерального бюджета, а также безвозмездные поступления от физических и юридических лиц, в том числе добровольные пожертвования.</a:t>
          </a:r>
          <a:endParaRPr lang="ru-RU" dirty="0"/>
        </a:p>
      </dgm:t>
    </dgm:pt>
    <dgm:pt modelId="{16203682-238D-45AD-A861-8FD21036D3EA}" type="parTrans" cxnId="{A8FD68B4-DC2D-41C8-B977-C48C5F8F245C}">
      <dgm:prSet/>
      <dgm:spPr/>
      <dgm:t>
        <a:bodyPr/>
        <a:lstStyle/>
        <a:p>
          <a:endParaRPr lang="ru-RU"/>
        </a:p>
      </dgm:t>
    </dgm:pt>
    <dgm:pt modelId="{8E41E54B-43FB-4D0C-B5E7-DE585552E9CD}" type="sibTrans" cxnId="{A8FD68B4-DC2D-41C8-B977-C48C5F8F245C}">
      <dgm:prSet/>
      <dgm:spPr/>
      <dgm:t>
        <a:bodyPr/>
        <a:lstStyle/>
        <a:p>
          <a:endParaRPr lang="ru-RU"/>
        </a:p>
      </dgm:t>
    </dgm:pt>
    <dgm:pt modelId="{07B05AE0-9303-4A0D-B2C1-745592691249}" type="pres">
      <dgm:prSet presAssocID="{4D8BFAB0-ACEE-4A44-856B-C53D6129D8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58F942-E41D-4EE8-8FB1-D1A1CE0A47DF}" type="pres">
      <dgm:prSet presAssocID="{EA2447A2-12B1-42F6-A986-A89663700939}" presName="linNode" presStyleCnt="0"/>
      <dgm:spPr/>
      <dgm:t>
        <a:bodyPr/>
        <a:lstStyle/>
        <a:p>
          <a:endParaRPr lang="ru-RU"/>
        </a:p>
      </dgm:t>
    </dgm:pt>
    <dgm:pt modelId="{585985B1-8E2E-4D0A-BAB0-369E841995E9}" type="pres">
      <dgm:prSet presAssocID="{EA2447A2-12B1-42F6-A986-A8966370093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516B9-FFA4-4E94-92E6-9791B79F7809}" type="pres">
      <dgm:prSet presAssocID="{EA2447A2-12B1-42F6-A986-A8966370093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77D67-11DE-4F86-BE5D-922191621B96}" type="pres">
      <dgm:prSet presAssocID="{B6F9701D-4ED6-4637-9398-3CB1CD5695FC}" presName="sp" presStyleCnt="0"/>
      <dgm:spPr/>
      <dgm:t>
        <a:bodyPr/>
        <a:lstStyle/>
        <a:p>
          <a:endParaRPr lang="ru-RU"/>
        </a:p>
      </dgm:t>
    </dgm:pt>
    <dgm:pt modelId="{D00A2A01-FD9B-4A22-99BD-33724D09E24C}" type="pres">
      <dgm:prSet presAssocID="{AE40F0EC-8EAD-4066-8BB7-D415661D8DFA}" presName="linNode" presStyleCnt="0"/>
      <dgm:spPr/>
      <dgm:t>
        <a:bodyPr/>
        <a:lstStyle/>
        <a:p>
          <a:endParaRPr lang="ru-RU"/>
        </a:p>
      </dgm:t>
    </dgm:pt>
    <dgm:pt modelId="{A8100909-35A4-4DA9-9B99-F326437AD790}" type="pres">
      <dgm:prSet presAssocID="{AE40F0EC-8EAD-4066-8BB7-D415661D8DF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DA13C-FFB4-4364-9393-62C702873679}" type="pres">
      <dgm:prSet presAssocID="{AE40F0EC-8EAD-4066-8BB7-D415661D8DF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EE75F-04EB-43D0-A097-0D9C6A4F9D20}" type="pres">
      <dgm:prSet presAssocID="{3A0D6580-8AE9-48F0-A318-8F052B7998BB}" presName="sp" presStyleCnt="0"/>
      <dgm:spPr/>
      <dgm:t>
        <a:bodyPr/>
        <a:lstStyle/>
        <a:p>
          <a:endParaRPr lang="ru-RU"/>
        </a:p>
      </dgm:t>
    </dgm:pt>
    <dgm:pt modelId="{4DB1A175-83B8-4CB6-9A25-2FD58809147E}" type="pres">
      <dgm:prSet presAssocID="{970D1CCD-1FF4-4BA7-9D3B-B9BC8675CE82}" presName="linNode" presStyleCnt="0"/>
      <dgm:spPr/>
      <dgm:t>
        <a:bodyPr/>
        <a:lstStyle/>
        <a:p>
          <a:endParaRPr lang="ru-RU"/>
        </a:p>
      </dgm:t>
    </dgm:pt>
    <dgm:pt modelId="{9031EF7C-320A-4217-979F-FB5C905925BC}" type="pres">
      <dgm:prSet presAssocID="{970D1CCD-1FF4-4BA7-9D3B-B9BC8675CE8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D1CA0-07A7-43A2-9814-412DCEF6BB55}" type="pres">
      <dgm:prSet presAssocID="{970D1CCD-1FF4-4BA7-9D3B-B9BC8675CE8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8DCDCA-7B39-4DD3-8CF7-401AE59BD138}" srcId="{EA2447A2-12B1-42F6-A986-A89663700939}" destId="{5CAFA442-57D4-4B5B-9BEC-18A5383C67A8}" srcOrd="0" destOrd="0" parTransId="{6995CDB5-42BC-44BD-8E76-EBA551CDDA49}" sibTransId="{89963C39-CA03-49E8-B6AE-6896BB6E4CB3}"/>
    <dgm:cxn modelId="{267DA812-E042-4DC5-AF19-6AFE9938BF27}" type="presOf" srcId="{AE40F0EC-8EAD-4066-8BB7-D415661D8DFA}" destId="{A8100909-35A4-4DA9-9B99-F326437AD790}" srcOrd="0" destOrd="0" presId="urn:microsoft.com/office/officeart/2005/8/layout/vList5"/>
    <dgm:cxn modelId="{CA1EE016-287C-4B2D-A086-BF70C0EABBC9}" type="presOf" srcId="{4D8BFAB0-ACEE-4A44-856B-C53D6129D879}" destId="{07B05AE0-9303-4A0D-B2C1-745592691249}" srcOrd="0" destOrd="0" presId="urn:microsoft.com/office/officeart/2005/8/layout/vList5"/>
    <dgm:cxn modelId="{5346CCCC-3B64-4C2F-99E8-A9EC5C3AFDB5}" srcId="{4D8BFAB0-ACEE-4A44-856B-C53D6129D879}" destId="{970D1CCD-1FF4-4BA7-9D3B-B9BC8675CE82}" srcOrd="2" destOrd="0" parTransId="{29E68B58-CB32-4BED-8346-121A4E2A1B0E}" sibTransId="{DB0326E0-977E-452F-9D38-393F4975348B}"/>
    <dgm:cxn modelId="{4DD93F71-3B85-4FA7-A6C9-8893769DA8BD}" srcId="{4D8BFAB0-ACEE-4A44-856B-C53D6129D879}" destId="{EA2447A2-12B1-42F6-A986-A89663700939}" srcOrd="0" destOrd="0" parTransId="{BBCF2BAA-18FF-41A4-B6C2-4CD1271A0CC5}" sibTransId="{B6F9701D-4ED6-4637-9398-3CB1CD5695FC}"/>
    <dgm:cxn modelId="{8114A3E5-A695-45C3-A7F0-9006D624BAC3}" srcId="{AE40F0EC-8EAD-4066-8BB7-D415661D8DFA}" destId="{9074D49F-69EA-41AA-9FF7-635045ED5199}" srcOrd="0" destOrd="0" parTransId="{CDB974F0-76BA-4D6A-B645-FC2C03C17CD3}" sibTransId="{70633D53-DD3A-43C0-90BD-E459A84D414F}"/>
    <dgm:cxn modelId="{A8FD68B4-DC2D-41C8-B977-C48C5F8F245C}" srcId="{970D1CCD-1FF4-4BA7-9D3B-B9BC8675CE82}" destId="{F885FE07-C855-457E-A9C5-2BF09DA4D3B7}" srcOrd="0" destOrd="0" parTransId="{16203682-238D-45AD-A861-8FD21036D3EA}" sibTransId="{8E41E54B-43FB-4D0C-B5E7-DE585552E9CD}"/>
    <dgm:cxn modelId="{EE30E588-9A17-4D8F-B0C1-9969C904A604}" type="presOf" srcId="{5CAFA442-57D4-4B5B-9BEC-18A5383C67A8}" destId="{B3A516B9-FFA4-4E94-92E6-9791B79F7809}" srcOrd="0" destOrd="0" presId="urn:microsoft.com/office/officeart/2005/8/layout/vList5"/>
    <dgm:cxn modelId="{A17F9C5D-3B2A-4E01-8318-6B1D2A1493EE}" type="presOf" srcId="{F885FE07-C855-457E-A9C5-2BF09DA4D3B7}" destId="{266D1CA0-07A7-43A2-9814-412DCEF6BB55}" srcOrd="0" destOrd="0" presId="urn:microsoft.com/office/officeart/2005/8/layout/vList5"/>
    <dgm:cxn modelId="{7ED56EC3-6A56-4C51-9190-4CCAB13D598B}" type="presOf" srcId="{970D1CCD-1FF4-4BA7-9D3B-B9BC8675CE82}" destId="{9031EF7C-320A-4217-979F-FB5C905925BC}" srcOrd="0" destOrd="0" presId="urn:microsoft.com/office/officeart/2005/8/layout/vList5"/>
    <dgm:cxn modelId="{CD99080A-2DA2-4608-88D4-63005B48C2DF}" srcId="{4D8BFAB0-ACEE-4A44-856B-C53D6129D879}" destId="{AE40F0EC-8EAD-4066-8BB7-D415661D8DFA}" srcOrd="1" destOrd="0" parTransId="{B1F5F32C-A9EE-4D90-B2F7-380CC560BB6F}" sibTransId="{3A0D6580-8AE9-48F0-A318-8F052B7998BB}"/>
    <dgm:cxn modelId="{C8A0F41B-9341-4F17-99AE-BEF1A08EDE73}" type="presOf" srcId="{9074D49F-69EA-41AA-9FF7-635045ED5199}" destId="{406DA13C-FFB4-4364-9393-62C702873679}" srcOrd="0" destOrd="0" presId="urn:microsoft.com/office/officeart/2005/8/layout/vList5"/>
    <dgm:cxn modelId="{A90EDF95-1DC9-4D07-9E79-CB5484708FA5}" type="presOf" srcId="{EA2447A2-12B1-42F6-A986-A89663700939}" destId="{585985B1-8E2E-4D0A-BAB0-369E841995E9}" srcOrd="0" destOrd="0" presId="urn:microsoft.com/office/officeart/2005/8/layout/vList5"/>
    <dgm:cxn modelId="{AC23853D-099B-43E4-9773-4CCD993B5AB6}" type="presParOf" srcId="{07B05AE0-9303-4A0D-B2C1-745592691249}" destId="{C358F942-E41D-4EE8-8FB1-D1A1CE0A47DF}" srcOrd="0" destOrd="0" presId="urn:microsoft.com/office/officeart/2005/8/layout/vList5"/>
    <dgm:cxn modelId="{EEA10FEC-C749-4320-85B8-C119E4230621}" type="presParOf" srcId="{C358F942-E41D-4EE8-8FB1-D1A1CE0A47DF}" destId="{585985B1-8E2E-4D0A-BAB0-369E841995E9}" srcOrd="0" destOrd="0" presId="urn:microsoft.com/office/officeart/2005/8/layout/vList5"/>
    <dgm:cxn modelId="{AE28A973-5BD3-42A2-A45B-6383527674D1}" type="presParOf" srcId="{C358F942-E41D-4EE8-8FB1-D1A1CE0A47DF}" destId="{B3A516B9-FFA4-4E94-92E6-9791B79F7809}" srcOrd="1" destOrd="0" presId="urn:microsoft.com/office/officeart/2005/8/layout/vList5"/>
    <dgm:cxn modelId="{020EA3DF-34F5-40DB-A18E-94E83DBD1B36}" type="presParOf" srcId="{07B05AE0-9303-4A0D-B2C1-745592691249}" destId="{84077D67-11DE-4F86-BE5D-922191621B96}" srcOrd="1" destOrd="0" presId="urn:microsoft.com/office/officeart/2005/8/layout/vList5"/>
    <dgm:cxn modelId="{186474FB-5ACF-4D85-8CB5-6C7B8BCCF2F7}" type="presParOf" srcId="{07B05AE0-9303-4A0D-B2C1-745592691249}" destId="{D00A2A01-FD9B-4A22-99BD-33724D09E24C}" srcOrd="2" destOrd="0" presId="urn:microsoft.com/office/officeart/2005/8/layout/vList5"/>
    <dgm:cxn modelId="{09772CC0-8058-4DBA-9DEE-6CE4BA057884}" type="presParOf" srcId="{D00A2A01-FD9B-4A22-99BD-33724D09E24C}" destId="{A8100909-35A4-4DA9-9B99-F326437AD790}" srcOrd="0" destOrd="0" presId="urn:microsoft.com/office/officeart/2005/8/layout/vList5"/>
    <dgm:cxn modelId="{DB9C8E91-6F47-4609-BD81-5FED2F29C781}" type="presParOf" srcId="{D00A2A01-FD9B-4A22-99BD-33724D09E24C}" destId="{406DA13C-FFB4-4364-9393-62C702873679}" srcOrd="1" destOrd="0" presId="urn:microsoft.com/office/officeart/2005/8/layout/vList5"/>
    <dgm:cxn modelId="{98B53C27-E848-46CF-B44E-C8F348A7D3A2}" type="presParOf" srcId="{07B05AE0-9303-4A0D-B2C1-745592691249}" destId="{776EE75F-04EB-43D0-A097-0D9C6A4F9D20}" srcOrd="3" destOrd="0" presId="urn:microsoft.com/office/officeart/2005/8/layout/vList5"/>
    <dgm:cxn modelId="{D1451B34-1775-4021-9E5F-8F8A9F59D83B}" type="presParOf" srcId="{07B05AE0-9303-4A0D-B2C1-745592691249}" destId="{4DB1A175-83B8-4CB6-9A25-2FD58809147E}" srcOrd="4" destOrd="0" presId="urn:microsoft.com/office/officeart/2005/8/layout/vList5"/>
    <dgm:cxn modelId="{A364C11A-5DFD-47B1-8EE7-8B5B9198F8C9}" type="presParOf" srcId="{4DB1A175-83B8-4CB6-9A25-2FD58809147E}" destId="{9031EF7C-320A-4217-979F-FB5C905925BC}" srcOrd="0" destOrd="0" presId="urn:microsoft.com/office/officeart/2005/8/layout/vList5"/>
    <dgm:cxn modelId="{49660B72-1A4E-4A40-BD32-B5C2C8C255AD}" type="presParOf" srcId="{4DB1A175-83B8-4CB6-9A25-2FD58809147E}" destId="{266D1CA0-07A7-43A2-9814-412DCEF6BB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C41BE-2D15-4D7D-B72C-51C9AB4ECC8B}">
      <dsp:nvSpPr>
        <dsp:cNvPr id="0" name=""/>
        <dsp:cNvSpPr/>
      </dsp:nvSpPr>
      <dsp:spPr>
        <a:xfrm>
          <a:off x="-2238" y="-15519"/>
          <a:ext cx="7921989" cy="955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Консолидированный бюджет Тес-Хемского муниципального района</a:t>
          </a:r>
        </a:p>
      </dsp:txBody>
      <dsp:txXfrm>
        <a:off x="25748" y="12467"/>
        <a:ext cx="7866017" cy="899534"/>
      </dsp:txXfrm>
    </dsp:sp>
    <dsp:sp modelId="{3768783F-807E-4582-ABE8-39E86358301A}">
      <dsp:nvSpPr>
        <dsp:cNvPr id="0" name=""/>
        <dsp:cNvSpPr/>
      </dsp:nvSpPr>
      <dsp:spPr>
        <a:xfrm rot="21600000">
          <a:off x="4951256" y="1097667"/>
          <a:ext cx="535929" cy="637599"/>
        </a:xfrm>
        <a:prstGeom prst="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21600000">
        <a:off x="5112035" y="1225187"/>
        <a:ext cx="214371" cy="382559"/>
      </dsp:txXfrm>
    </dsp:sp>
    <dsp:sp modelId="{B4F17371-AE08-431A-BE33-96268A9BC511}">
      <dsp:nvSpPr>
        <dsp:cNvPr id="0" name=""/>
        <dsp:cNvSpPr/>
      </dsp:nvSpPr>
      <dsp:spPr>
        <a:xfrm>
          <a:off x="3803769" y="1925098"/>
          <a:ext cx="3977417" cy="2688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Бюджеты 7 сельских поселений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- Самагалтай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- </a:t>
          </a:r>
          <a:r>
            <a:rPr lang="ru-RU" sz="1600" kern="1200" dirty="0" err="1" smtClean="0"/>
            <a:t>Чыргаланды</a:t>
          </a:r>
          <a:endParaRPr lang="ru-RU" sz="1600" kern="1200" dirty="0" smtClean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- </a:t>
          </a:r>
          <a:r>
            <a:rPr lang="ru-RU" sz="1600" kern="1200" dirty="0" err="1" smtClean="0"/>
            <a:t>Берт-Даг</a:t>
          </a:r>
          <a:endParaRPr lang="ru-RU" sz="1600" kern="1200" dirty="0" smtClean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- </a:t>
          </a:r>
          <a:r>
            <a:rPr lang="ru-RU" sz="1600" kern="1200" dirty="0" err="1" smtClean="0"/>
            <a:t>Шуурмак</a:t>
          </a:r>
          <a:endParaRPr lang="ru-RU" sz="1600" kern="1200" dirty="0" smtClean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- </a:t>
          </a:r>
          <a:r>
            <a:rPr lang="ru-RU" sz="1600" kern="1200" dirty="0" err="1" smtClean="0"/>
            <a:t>Кызыл-чыраа</a:t>
          </a:r>
          <a:endParaRPr lang="ru-RU" sz="1600" kern="1200" dirty="0" smtClean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- </a:t>
          </a:r>
          <a:r>
            <a:rPr lang="ru-RU" sz="1600" kern="1200" dirty="0" err="1" smtClean="0"/>
            <a:t>У-Шынаа</a:t>
          </a:r>
          <a:endParaRPr lang="ru-RU" sz="1600" kern="1200" dirty="0" smtClean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- </a:t>
          </a:r>
          <a:r>
            <a:rPr lang="ru-RU" sz="1600" kern="1200" dirty="0" err="1" smtClean="0"/>
            <a:t>О-Шынаа</a:t>
          </a:r>
          <a:endParaRPr lang="ru-RU" sz="1600" kern="1200" dirty="0"/>
        </a:p>
      </dsp:txBody>
      <dsp:txXfrm>
        <a:off x="3882520" y="2003849"/>
        <a:ext cx="3819915" cy="2531259"/>
      </dsp:txXfrm>
    </dsp:sp>
    <dsp:sp modelId="{3950E6BF-FDA9-4A79-840B-56CE07271991}">
      <dsp:nvSpPr>
        <dsp:cNvPr id="0" name=""/>
        <dsp:cNvSpPr/>
      </dsp:nvSpPr>
      <dsp:spPr>
        <a:xfrm rot="11409330">
          <a:off x="3696870" y="2371052"/>
          <a:ext cx="101332" cy="92012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 rot="10800000">
        <a:off x="3727270" y="2555077"/>
        <a:ext cx="40532" cy="552074"/>
      </dsp:txXfrm>
    </dsp:sp>
    <dsp:sp modelId="{C7BA205A-02E8-4F88-B936-656F44525E4A}">
      <dsp:nvSpPr>
        <dsp:cNvPr id="0" name=""/>
        <dsp:cNvSpPr/>
      </dsp:nvSpPr>
      <dsp:spPr>
        <a:xfrm>
          <a:off x="56435" y="1782562"/>
          <a:ext cx="3637436" cy="1570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Бюджет района</a:t>
          </a:r>
          <a:endParaRPr lang="ru-RU" sz="1800" kern="1200" dirty="0"/>
        </a:p>
      </dsp:txBody>
      <dsp:txXfrm>
        <a:off x="102432" y="1828559"/>
        <a:ext cx="3545442" cy="1478445"/>
      </dsp:txXfrm>
    </dsp:sp>
    <dsp:sp modelId="{6DFCED28-10FD-4FEF-A4CC-DE6300B9184B}">
      <dsp:nvSpPr>
        <dsp:cNvPr id="0" name=""/>
        <dsp:cNvSpPr/>
      </dsp:nvSpPr>
      <dsp:spPr>
        <a:xfrm rot="21600000">
          <a:off x="2192750" y="1026402"/>
          <a:ext cx="540937" cy="642287"/>
        </a:xfrm>
        <a:prstGeom prst="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21600000">
        <a:off x="2355031" y="1154859"/>
        <a:ext cx="216375" cy="385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0D201-5A63-4FCE-9ADC-5FD69C7CFCC3}">
      <dsp:nvSpPr>
        <dsp:cNvPr id="0" name=""/>
        <dsp:cNvSpPr/>
      </dsp:nvSpPr>
      <dsp:spPr>
        <a:xfrm>
          <a:off x="0" y="3258764"/>
          <a:ext cx="8435280" cy="106959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2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5">
                  <a:lumMod val="50000"/>
                </a:schemeClr>
              </a:solidFill>
            </a:rPr>
            <a:t>Утверждение проекта бюджета</a:t>
          </a:r>
          <a:endParaRPr lang="ru-RU" sz="2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3258764"/>
        <a:ext cx="8435280" cy="577583"/>
      </dsp:txXfrm>
    </dsp:sp>
    <dsp:sp modelId="{36339772-3CCB-4F17-A60D-86E9F35987D5}">
      <dsp:nvSpPr>
        <dsp:cNvPr id="0" name=""/>
        <dsp:cNvSpPr/>
      </dsp:nvSpPr>
      <dsp:spPr>
        <a:xfrm>
          <a:off x="0" y="3814956"/>
          <a:ext cx="8435280" cy="49201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Проект бюджета утверждается Хуралом представителей Тес-Хемского кожууна в форме Решения.</a:t>
          </a:r>
          <a:endParaRPr lang="ru-RU" sz="1400" kern="1200" dirty="0"/>
        </a:p>
      </dsp:txBody>
      <dsp:txXfrm>
        <a:off x="0" y="3814956"/>
        <a:ext cx="8435280" cy="492015"/>
      </dsp:txXfrm>
    </dsp:sp>
    <dsp:sp modelId="{B1F8A1EA-6DD2-4477-AE3B-98EAA54E8ECC}">
      <dsp:nvSpPr>
        <dsp:cNvPr id="0" name=""/>
        <dsp:cNvSpPr/>
      </dsp:nvSpPr>
      <dsp:spPr>
        <a:xfrm rot="10800000">
          <a:off x="0" y="1629764"/>
          <a:ext cx="8435280" cy="1645043"/>
        </a:xfrm>
        <a:prstGeom prst="upArrowCallou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glow rad="70000">
            <a:schemeClr val="accent2">
              <a:alpha val="90000"/>
              <a:hueOff val="0"/>
              <a:satOff val="0"/>
              <a:lumOff val="0"/>
              <a:alphaOff val="-2000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5">
                  <a:lumMod val="50000"/>
                </a:schemeClr>
              </a:solidFill>
            </a:rPr>
            <a:t>Рассмотрение проекта бюджета</a:t>
          </a:r>
          <a:endParaRPr lang="ru-RU" sz="2800" kern="1200" dirty="0">
            <a:solidFill>
              <a:schemeClr val="accent5">
                <a:lumMod val="50000"/>
              </a:schemeClr>
            </a:solidFill>
          </a:endParaRPr>
        </a:p>
      </dsp:txBody>
      <dsp:txXfrm rot="-10800000">
        <a:off x="0" y="1629764"/>
        <a:ext cx="8435280" cy="577410"/>
      </dsp:txXfrm>
    </dsp:sp>
    <dsp:sp modelId="{98695B79-34E2-4CEA-9D4B-3AC51F0326AA}">
      <dsp:nvSpPr>
        <dsp:cNvPr id="0" name=""/>
        <dsp:cNvSpPr/>
      </dsp:nvSpPr>
      <dsp:spPr>
        <a:xfrm>
          <a:off x="0" y="2123806"/>
          <a:ext cx="8435280" cy="65860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Сформированный проект муниципального бюджета вносится на рассмотрение в Хурал представителей Тес-Хемского кожууна не позднее 15 ноября. По проекту муниципального бюджета проводятся публичные слушания.</a:t>
          </a:r>
          <a:endParaRPr lang="ru-RU" sz="1400" kern="1200" dirty="0"/>
        </a:p>
      </dsp:txBody>
      <dsp:txXfrm>
        <a:off x="0" y="2123806"/>
        <a:ext cx="8435280" cy="658606"/>
      </dsp:txXfrm>
    </dsp:sp>
    <dsp:sp modelId="{15843042-B691-4421-B0D1-50FF594B31F3}">
      <dsp:nvSpPr>
        <dsp:cNvPr id="0" name=""/>
        <dsp:cNvSpPr/>
      </dsp:nvSpPr>
      <dsp:spPr>
        <a:xfrm rot="10800000">
          <a:off x="0" y="765"/>
          <a:ext cx="8435280" cy="1645043"/>
        </a:xfrm>
        <a:prstGeom prst="upArrowCallou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glow rad="70000">
            <a:schemeClr val="accent2">
              <a:alpha val="90000"/>
              <a:hueOff val="0"/>
              <a:satOff val="0"/>
              <a:lumOff val="0"/>
              <a:alphaOff val="-4000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5">
                  <a:lumMod val="50000"/>
                </a:schemeClr>
              </a:solidFill>
            </a:rPr>
            <a:t>Составление проекта бюджета</a:t>
          </a:r>
          <a:endParaRPr lang="ru-RU" sz="2800" kern="1200" dirty="0">
            <a:solidFill>
              <a:schemeClr val="accent5">
                <a:lumMod val="50000"/>
              </a:schemeClr>
            </a:solidFill>
          </a:endParaRPr>
        </a:p>
      </dsp:txBody>
      <dsp:txXfrm rot="-10800000">
        <a:off x="0" y="765"/>
        <a:ext cx="8435280" cy="577410"/>
      </dsp:txXfrm>
    </dsp:sp>
    <dsp:sp modelId="{CAA58616-72DA-4F46-A161-1A26EF1A880E}">
      <dsp:nvSpPr>
        <dsp:cNvPr id="0" name=""/>
        <dsp:cNvSpPr/>
      </dsp:nvSpPr>
      <dsp:spPr>
        <a:xfrm>
          <a:off x="0" y="518839"/>
          <a:ext cx="8435280" cy="61054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Непосредственное составление бюджета осуществляет Финансовое управление администрации муниципального района «Тес-Хемский кожуун Республики Тыва».</a:t>
          </a:r>
          <a:endParaRPr lang="ru-RU" sz="1400" kern="1200" dirty="0"/>
        </a:p>
      </dsp:txBody>
      <dsp:txXfrm>
        <a:off x="0" y="518839"/>
        <a:ext cx="8435280" cy="6105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516B9-FFA4-4E94-92E6-9791B79F7809}">
      <dsp:nvSpPr>
        <dsp:cNvPr id="0" name=""/>
        <dsp:cNvSpPr/>
      </dsp:nvSpPr>
      <dsp:spPr>
        <a:xfrm rot="5400000">
          <a:off x="5032701" y="-1927054"/>
          <a:ext cx="1126853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4">
              <a:tint val="40000"/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</a:t>
          </a:r>
          <a:endParaRPr lang="ru-RU" sz="1300" kern="1200" dirty="0"/>
        </a:p>
      </dsp:txBody>
      <dsp:txXfrm rot="-5400000">
        <a:off x="2962656" y="197999"/>
        <a:ext cx="5211936" cy="1016837"/>
      </dsp:txXfrm>
    </dsp:sp>
    <dsp:sp modelId="{585985B1-8E2E-4D0A-BAB0-369E841995E9}">
      <dsp:nvSpPr>
        <dsp:cNvPr id="0" name=""/>
        <dsp:cNvSpPr/>
      </dsp:nvSpPr>
      <dsp:spPr>
        <a:xfrm>
          <a:off x="0" y="2134"/>
          <a:ext cx="2962656" cy="140856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Налоговые доходы </a:t>
          </a:r>
          <a:endParaRPr lang="ru-RU" sz="2700" kern="1200" dirty="0"/>
        </a:p>
      </dsp:txBody>
      <dsp:txXfrm>
        <a:off x="68761" y="70895"/>
        <a:ext cx="2825134" cy="1271045"/>
      </dsp:txXfrm>
    </dsp:sp>
    <dsp:sp modelId="{406DA13C-FFB4-4364-9393-62C702873679}">
      <dsp:nvSpPr>
        <dsp:cNvPr id="0" name=""/>
        <dsp:cNvSpPr/>
      </dsp:nvSpPr>
      <dsp:spPr>
        <a:xfrm rot="5400000">
          <a:off x="5032701" y="-448058"/>
          <a:ext cx="1126853" cy="5266944"/>
        </a:xfrm>
        <a:prstGeom prst="round2SameRect">
          <a:avLst/>
        </a:prstGeom>
        <a:solidFill>
          <a:schemeClr val="accent4">
            <a:tint val="40000"/>
            <a:alpha val="90000"/>
            <a:hueOff val="-2268984"/>
            <a:satOff val="-3002"/>
            <a:lumOff val="-69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268984"/>
              <a:satOff val="-3002"/>
              <a:lumOff val="-694"/>
              <a:alphaOff val="0"/>
            </a:schemeClr>
          </a:solidFill>
          <a:prstDash val="solid"/>
        </a:ln>
        <a:effectLst>
          <a:glow rad="70000">
            <a:schemeClr val="accent4">
              <a:tint val="40000"/>
              <a:alpha val="90000"/>
              <a:hueOff val="-2268984"/>
              <a:satOff val="-3002"/>
              <a:lumOff val="-694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Поступления от уплаты пошлин и сборов, установленных законодательством РФ (доходы от использования муниципального имущества, плата за негативное воздействие на окружающую среду, штрафы за нарушение законодательства и др.</a:t>
          </a:r>
          <a:endParaRPr lang="ru-RU" sz="1300" kern="1200" dirty="0"/>
        </a:p>
      </dsp:txBody>
      <dsp:txXfrm rot="-5400000">
        <a:off x="2962656" y="1676995"/>
        <a:ext cx="5211936" cy="1016837"/>
      </dsp:txXfrm>
    </dsp:sp>
    <dsp:sp modelId="{A8100909-35A4-4DA9-9B99-F326437AD790}">
      <dsp:nvSpPr>
        <dsp:cNvPr id="0" name=""/>
        <dsp:cNvSpPr/>
      </dsp:nvSpPr>
      <dsp:spPr>
        <a:xfrm>
          <a:off x="0" y="1481129"/>
          <a:ext cx="2962656" cy="1408567"/>
        </a:xfrm>
        <a:prstGeom prst="roundRect">
          <a:avLst/>
        </a:prstGeom>
        <a:gradFill rotWithShape="0">
          <a:gsLst>
            <a:gs pos="0">
              <a:schemeClr val="accent4">
                <a:hueOff val="-1605168"/>
                <a:satOff val="19845"/>
                <a:lumOff val="-6470"/>
                <a:alphaOff val="0"/>
                <a:tint val="73000"/>
                <a:satMod val="150000"/>
              </a:schemeClr>
            </a:gs>
            <a:gs pos="25000">
              <a:schemeClr val="accent4">
                <a:hueOff val="-1605168"/>
                <a:satOff val="19845"/>
                <a:lumOff val="-647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-1605168"/>
                <a:satOff val="19845"/>
                <a:lumOff val="-647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-1605168"/>
                <a:satOff val="19845"/>
                <a:lumOff val="-6470"/>
                <a:alphaOff val="0"/>
                <a:shade val="57000"/>
                <a:satMod val="120000"/>
              </a:schemeClr>
            </a:gs>
            <a:gs pos="80000">
              <a:schemeClr val="accent4">
                <a:hueOff val="-1605168"/>
                <a:satOff val="19845"/>
                <a:lumOff val="-6470"/>
                <a:alphaOff val="0"/>
                <a:shade val="56000"/>
                <a:satMod val="145000"/>
              </a:schemeClr>
            </a:gs>
            <a:gs pos="88000">
              <a:schemeClr val="accent4">
                <a:hueOff val="-1605168"/>
                <a:satOff val="19845"/>
                <a:lumOff val="-6470"/>
                <a:alphaOff val="0"/>
                <a:shade val="63000"/>
                <a:satMod val="160000"/>
              </a:schemeClr>
            </a:gs>
            <a:gs pos="100000">
              <a:schemeClr val="accent4">
                <a:hueOff val="-1605168"/>
                <a:satOff val="19845"/>
                <a:lumOff val="-647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4">
              <a:hueOff val="-1605168"/>
              <a:satOff val="19845"/>
              <a:lumOff val="-647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Неналоговые доходы</a:t>
          </a:r>
          <a:endParaRPr lang="ru-RU" sz="2700" b="1" kern="1200" dirty="0"/>
        </a:p>
      </dsp:txBody>
      <dsp:txXfrm>
        <a:off x="68761" y="1549890"/>
        <a:ext cx="2825134" cy="1271045"/>
      </dsp:txXfrm>
    </dsp:sp>
    <dsp:sp modelId="{266D1CA0-07A7-43A2-9814-412DCEF6BB55}">
      <dsp:nvSpPr>
        <dsp:cNvPr id="0" name=""/>
        <dsp:cNvSpPr/>
      </dsp:nvSpPr>
      <dsp:spPr>
        <a:xfrm rot="5400000">
          <a:off x="5032701" y="1030937"/>
          <a:ext cx="1126853" cy="5266944"/>
        </a:xfrm>
        <a:prstGeom prst="round2SameRect">
          <a:avLst/>
        </a:prstGeom>
        <a:solidFill>
          <a:schemeClr val="accent4">
            <a:tint val="40000"/>
            <a:alpha val="90000"/>
            <a:hueOff val="-4537969"/>
            <a:satOff val="-6003"/>
            <a:lumOff val="-1387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4537969"/>
              <a:satOff val="-6003"/>
              <a:lumOff val="-1387"/>
              <a:alphaOff val="0"/>
            </a:schemeClr>
          </a:solidFill>
          <a:prstDash val="solid"/>
        </a:ln>
        <a:effectLst>
          <a:glow rad="70000">
            <a:schemeClr val="accent4">
              <a:tint val="40000"/>
              <a:alpha val="90000"/>
              <a:hueOff val="-4537969"/>
              <a:satOff val="-6003"/>
              <a:lumOff val="-1387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Дотации, субсидии, субвенции, иные межбюджетные трансферты из федерального бюджета, а также безвозмездные поступления от физических и юридических лиц, в том числе добровольные пожертвования.</a:t>
          </a:r>
          <a:endParaRPr lang="ru-RU" sz="1300" kern="1200" dirty="0"/>
        </a:p>
      </dsp:txBody>
      <dsp:txXfrm rot="-5400000">
        <a:off x="2962656" y="3155990"/>
        <a:ext cx="5211936" cy="1016837"/>
      </dsp:txXfrm>
    </dsp:sp>
    <dsp:sp modelId="{9031EF7C-320A-4217-979F-FB5C905925BC}">
      <dsp:nvSpPr>
        <dsp:cNvPr id="0" name=""/>
        <dsp:cNvSpPr/>
      </dsp:nvSpPr>
      <dsp:spPr>
        <a:xfrm>
          <a:off x="0" y="2960125"/>
          <a:ext cx="2962656" cy="1408567"/>
        </a:xfrm>
        <a:prstGeom prst="roundRect">
          <a:avLst/>
        </a:prstGeom>
        <a:gradFill rotWithShape="0">
          <a:gsLst>
            <a:gs pos="0">
              <a:schemeClr val="accent4">
                <a:hueOff val="-3210336"/>
                <a:satOff val="39690"/>
                <a:lumOff val="-12939"/>
                <a:alphaOff val="0"/>
                <a:tint val="73000"/>
                <a:satMod val="150000"/>
              </a:schemeClr>
            </a:gs>
            <a:gs pos="25000">
              <a:schemeClr val="accent4">
                <a:hueOff val="-3210336"/>
                <a:satOff val="39690"/>
                <a:lumOff val="-12939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-3210336"/>
                <a:satOff val="39690"/>
                <a:lumOff val="-12939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-3210336"/>
                <a:satOff val="39690"/>
                <a:lumOff val="-12939"/>
                <a:alphaOff val="0"/>
                <a:shade val="57000"/>
                <a:satMod val="120000"/>
              </a:schemeClr>
            </a:gs>
            <a:gs pos="80000">
              <a:schemeClr val="accent4">
                <a:hueOff val="-3210336"/>
                <a:satOff val="39690"/>
                <a:lumOff val="-12939"/>
                <a:alphaOff val="0"/>
                <a:shade val="56000"/>
                <a:satMod val="145000"/>
              </a:schemeClr>
            </a:gs>
            <a:gs pos="88000">
              <a:schemeClr val="accent4">
                <a:hueOff val="-3210336"/>
                <a:satOff val="39690"/>
                <a:lumOff val="-12939"/>
                <a:alphaOff val="0"/>
                <a:shade val="63000"/>
                <a:satMod val="160000"/>
              </a:schemeClr>
            </a:gs>
            <a:gs pos="100000">
              <a:schemeClr val="accent4">
                <a:hueOff val="-3210336"/>
                <a:satOff val="39690"/>
                <a:lumOff val="-12939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4">
              <a:hueOff val="-3210336"/>
              <a:satOff val="39690"/>
              <a:lumOff val="-12939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Безвозмездные поступления</a:t>
          </a:r>
          <a:endParaRPr lang="ru-RU" sz="2700" b="1" kern="1200" dirty="0"/>
        </a:p>
      </dsp:txBody>
      <dsp:txXfrm>
        <a:off x="68761" y="3028886"/>
        <a:ext cx="2825134" cy="1271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0.80086</cdr:x>
      <cdr:y>0</cdr:y>
    </cdr:from>
    <cdr:to>
      <cdr:x>1</cdr:x>
      <cdr:y>0.03644</cdr:y>
    </cdr:to>
    <cdr:sp macro="" textlink="">
      <cdr:nvSpPr>
        <cdr:cNvPr id="2" name="Text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63085" y="-1268760"/>
          <a:ext cx="1706562" cy="1938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lIns="0" tIns="0" rIns="0" bIns="0" anchor="ctr">
          <a:spAutoFit/>
        </a:bodyPr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lnSpc>
              <a:spcPct val="90000"/>
            </a:lnSpc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% к пред. году</a:t>
          </a:r>
        </a:p>
      </cdr:txBody>
    </cdr:sp>
  </cdr:relSizeAnchor>
  <cdr:relSizeAnchor xmlns:cdr="http://schemas.openxmlformats.org/drawingml/2006/chartDrawing">
    <cdr:from>
      <cdr:x>0.61344</cdr:x>
      <cdr:y>0.87984</cdr:y>
    </cdr:from>
    <cdr:to>
      <cdr:x>0.72014</cdr:x>
      <cdr:y>1</cdr:y>
    </cdr:to>
    <cdr:pic>
      <cdr:nvPicPr>
        <cdr:cNvPr id="3" name="Picture 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858954" y="4561581"/>
          <a:ext cx="845210" cy="622995"/>
        </a:xfrm>
        <a:prstGeom xmlns:a="http://schemas.openxmlformats.org/drawingml/2006/main" prst="ellipse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0.2375</cdr:x>
      <cdr:y>0.3567</cdr:y>
    </cdr:from>
    <cdr:to>
      <cdr:x>0.42125</cdr:x>
      <cdr:y>0.61987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54560" y="1756792"/>
          <a:ext cx="1512168" cy="129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0.10924</cdr:x>
      <cdr:y>0.86646</cdr:y>
    </cdr:from>
    <cdr:to>
      <cdr:x>0.55462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6104" y="4205064"/>
          <a:ext cx="381642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5AD55-DE06-43F6-A4DF-358627186C12}" type="datetimeFigureOut">
              <a:rPr lang="ru-RU" smtClean="0"/>
              <a:pPr/>
              <a:t>20.12.2021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70C17-F615-48A9-8D75-EB6D533E80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908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3351F-A16D-4B81-BE6A-7EF8EE3E40F4}" type="datetimeFigureOut">
              <a:rPr lang="ru-RU" smtClean="0"/>
              <a:pPr/>
              <a:t>20.12.2021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90DD6-E612-41AB-A577-9F9489A6FF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5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694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95065" y="8712610"/>
            <a:ext cx="2948524" cy="40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 anchor="b"/>
          <a:lstStyle>
            <a:lvl1pPr defTabSz="9080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defTabSz="9080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080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080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080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599D9A35-52A3-4DA8-B757-1FFF8F827085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17</a:t>
            </a:fld>
            <a:endParaRPr lang="ru-RU" sz="12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17550"/>
            <a:ext cx="4511675" cy="3382963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290" y="4305124"/>
            <a:ext cx="5054612" cy="42042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46A62-3142-4048-8DD8-123ED74AC3A4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20.12.2021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20.12.2021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20.12.2021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14DA115-0F41-4271-8D6E-65216FD95E7C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20.12.2021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8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24F4D-2042-4641-869D-793EF472E6B2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20.12.2021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53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9A9F05B-30FD-4230-BFA8-7140E8B6FD9F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20.12.2021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78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9723C-5356-4069-A95D-06EAEBDB0B2D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20.12.2021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38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E023B-9020-4E79-A09A-ED8E9E3FFAB5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20.12.2021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2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0F2F2B-F04E-43A3-B83A-02A43237E5A1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20.12.2021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25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D0639-011C-4F7D-ADFE-A61166D0D7E1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20.12.2021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28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C4BBAA8-C5F6-4C0D-A739-446A6862055E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20.12.2021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2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20.12.2021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7F51EBE-F225-4DDB-9C59-CA39440CF7AD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20.12.2021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80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51A15-083E-4175-8908-A09E85B3DE38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20.12.2021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23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13C9CC-FF62-40F6-88CD-4C694259E315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20.12.2021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20.12.2021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20.12.2021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20.12.2021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20.12.2021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20.12.2021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20.12.2021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4AD2CE8-8B28-445F-BAB3-6B2DDC222729}" type="datetimeFigureOut">
              <a:rPr lang="ru-RU" smtClean="0"/>
              <a:pPr/>
              <a:t>20.12.2021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4AD2CE8-8B28-445F-BAB3-6B2DDC222729}" type="datetimeFigureOut">
              <a:rPr lang="ru-RU" smtClean="0"/>
              <a:pPr/>
              <a:t>20.12.2021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CD91488-697A-4114-80B3-695606FA5653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20.12.2021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774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5.wmf"/><Relationship Id="rId7" Type="http://schemas.openxmlformats.org/officeDocument/2006/relationships/image" Target="../media/image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chart" Target="../charts/chart4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2">
                <a:tint val="78000"/>
                <a:satMod val="220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80"/>
            <a:ext cx="9144000" cy="683742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786190"/>
            <a:ext cx="9144000" cy="2214578"/>
          </a:xfrm>
          <a:ln>
            <a:noFill/>
          </a:ln>
          <a:effectLst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800" spc="50" dirty="0" smtClean="0">
                <a:ln w="11430"/>
                <a:solidFill>
                  <a:srgbClr val="005A9E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Бюджет муниципального </a:t>
            </a:r>
            <a:r>
              <a:rPr lang="ru-RU" sz="2800" spc="50" dirty="0">
                <a:ln w="11430"/>
                <a:solidFill>
                  <a:srgbClr val="005A9E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района </a:t>
            </a:r>
            <a:endParaRPr lang="en-US" sz="2800" spc="50" dirty="0" smtClean="0">
              <a:ln w="11430"/>
              <a:solidFill>
                <a:srgbClr val="005A9E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ru-RU" sz="2800" spc="50" dirty="0" smtClean="0">
                <a:ln w="11430"/>
                <a:solidFill>
                  <a:srgbClr val="005A9E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«Тес-Хемский кожуун Республики Тыва»</a:t>
            </a:r>
          </a:p>
          <a:p>
            <a:pPr marL="0" indent="0" algn="ctr">
              <a:buNone/>
            </a:pPr>
            <a:r>
              <a:rPr lang="ru-RU" sz="2800" spc="50" dirty="0" smtClean="0">
                <a:ln w="11430"/>
                <a:solidFill>
                  <a:srgbClr val="005A9E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на 2022 </a:t>
            </a:r>
            <a:r>
              <a:rPr lang="ru-RU" sz="2800" spc="50" dirty="0">
                <a:ln w="11430"/>
                <a:solidFill>
                  <a:srgbClr val="005A9E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год </a:t>
            </a:r>
            <a:r>
              <a:rPr lang="ru-RU" sz="2800" spc="50" dirty="0" smtClean="0">
                <a:ln w="11430"/>
                <a:solidFill>
                  <a:srgbClr val="005A9E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2800" spc="50" dirty="0">
                <a:ln w="11430"/>
                <a:solidFill>
                  <a:srgbClr val="005A9E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плановый период </a:t>
            </a:r>
            <a:endParaRPr lang="en-US" sz="2800" spc="50" dirty="0" smtClean="0">
              <a:ln w="11430"/>
              <a:solidFill>
                <a:srgbClr val="005A9E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ru-RU" sz="2800" spc="50" dirty="0" smtClean="0">
                <a:ln w="11430"/>
                <a:solidFill>
                  <a:srgbClr val="005A9E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2023</a:t>
            </a:r>
            <a:r>
              <a:rPr lang="en-US" sz="2800" spc="50" dirty="0" smtClean="0">
                <a:ln w="11430"/>
                <a:solidFill>
                  <a:srgbClr val="005A9E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spc="50" dirty="0" smtClean="0">
                <a:ln w="11430"/>
                <a:solidFill>
                  <a:srgbClr val="005A9E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и 2024 годов</a:t>
            </a:r>
            <a:endParaRPr lang="ru-RU" sz="2800" spc="50" dirty="0">
              <a:ln w="11430"/>
              <a:solidFill>
                <a:srgbClr val="005A9E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857364"/>
            <a:ext cx="82089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БЮДЖЕТ ДЛЯ ГРАЖДАН</a:t>
            </a:r>
            <a:endParaRPr lang="ru-RU" sz="5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6150114"/>
            <a:ext cx="8823765" cy="70788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Тес-Хемского кожууна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1136976" cy="128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Увангур\Desktop\АДминистрация Тес-ХЕмского кожууна\Флаг и герб кожууна\Флаг-Тес-Хе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285728"/>
            <a:ext cx="1552256" cy="109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6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доходов муниципального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бюджета на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699096"/>
              </p:ext>
            </p:extLst>
          </p:nvPr>
        </p:nvGraphicFramePr>
        <p:xfrm>
          <a:off x="3851920" y="1628800"/>
          <a:ext cx="518457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446382"/>
              </p:ext>
            </p:extLst>
          </p:nvPr>
        </p:nvGraphicFramePr>
        <p:xfrm>
          <a:off x="251520" y="2276873"/>
          <a:ext cx="3888432" cy="39604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0240"/>
                <a:gridCol w="1728192"/>
              </a:tblGrid>
              <a:tr h="708046"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/>
                        <a:t>Безвозмездные</a:t>
                      </a:r>
                    </a:p>
                    <a:p>
                      <a:r>
                        <a:rPr lang="ru-RU" sz="1800" u="none" strike="noStrike" kern="1200" baseline="0" dirty="0" smtClean="0"/>
                        <a:t>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Сумма, тыс.руб</a:t>
                      </a:r>
                      <a:endParaRPr lang="ru-RU" dirty="0"/>
                    </a:p>
                  </a:txBody>
                  <a:tcPr/>
                </a:tc>
              </a:tr>
              <a:tr h="409801">
                <a:tc>
                  <a:txBody>
                    <a:bodyPr/>
                    <a:lstStyle/>
                    <a:p>
                      <a:r>
                        <a:rPr lang="ru-RU" dirty="0" smtClean="0"/>
                        <a:t>Дотации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129</a:t>
                      </a:r>
                      <a:r>
                        <a:rPr lang="ru-RU" baseline="0" dirty="0" smtClean="0"/>
                        <a:t> 684,0</a:t>
                      </a:r>
                      <a:endParaRPr lang="ru-RU" dirty="0"/>
                    </a:p>
                  </a:txBody>
                  <a:tcPr/>
                </a:tc>
              </a:tr>
              <a:tr h="409801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</a:t>
                      </a:r>
                      <a:r>
                        <a:rPr lang="ru-RU" baseline="0" dirty="0" smtClean="0"/>
                        <a:t> 370,7</a:t>
                      </a:r>
                      <a:endParaRPr lang="ru-RU" dirty="0"/>
                    </a:p>
                  </a:txBody>
                  <a:tcPr/>
                </a:tc>
              </a:tr>
              <a:tr h="409801">
                <a:tc>
                  <a:txBody>
                    <a:bodyPr/>
                    <a:lstStyle/>
                    <a:p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579</a:t>
                      </a:r>
                      <a:r>
                        <a:rPr lang="ru-RU" baseline="0" dirty="0" smtClean="0"/>
                        <a:t> 941,2</a:t>
                      </a:r>
                      <a:endParaRPr lang="ru-RU" dirty="0"/>
                    </a:p>
                  </a:txBody>
                  <a:tcPr/>
                </a:tc>
              </a:tr>
              <a:tr h="1011495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межбюджетные трансферты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1935,0</a:t>
                      </a:r>
                      <a:endParaRPr lang="ru-RU" dirty="0"/>
                    </a:p>
                  </a:txBody>
                  <a:tcPr/>
                </a:tc>
              </a:tr>
              <a:tr h="1011495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 налоговые доходы</a:t>
                      </a:r>
                      <a:endParaRPr lang="ru-RU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</a:t>
                      </a:r>
                      <a:r>
                        <a:rPr lang="ru-RU" baseline="0" dirty="0" smtClean="0"/>
                        <a:t> 972,0</a:t>
                      </a:r>
                      <a:endParaRPr lang="ru-RU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  <p:sp>
        <p:nvSpPr>
          <p:cNvPr id="15" name="Круговая стрелка 14"/>
          <p:cNvSpPr/>
          <p:nvPr/>
        </p:nvSpPr>
        <p:spPr>
          <a:xfrm>
            <a:off x="3419872" y="1340768"/>
            <a:ext cx="2520280" cy="1944216"/>
          </a:xfrm>
          <a:prstGeom prst="circularArrow">
            <a:avLst>
              <a:gd name="adj1" fmla="val 6547"/>
              <a:gd name="adj2" fmla="val 2089013"/>
              <a:gd name="adj3" fmla="val 20593059"/>
              <a:gd name="adj4" fmla="val 10800000"/>
              <a:gd name="adj5" fmla="val 125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210816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045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8029529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 w="24500" cmpd="dbl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Основные сведения о </a:t>
            </a:r>
            <a:r>
              <a:rPr lang="ru-RU" sz="3200" b="1" dirty="0" smtClean="0">
                <a:ln w="24500" cmpd="dbl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межбюджетных</a:t>
            </a:r>
            <a:r>
              <a:rPr lang="en-US" sz="3200" b="1" dirty="0" smtClean="0">
                <a:ln w="24500" cmpd="dbl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smtClean="0">
                <a:ln w="24500" cmpd="dbl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отношениях</a:t>
            </a:r>
            <a:endParaRPr lang="ru-RU" sz="3200" b="1" dirty="0">
              <a:ln w="24500" cmpd="dbl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272976"/>
              </p:ext>
            </p:extLst>
          </p:nvPr>
        </p:nvGraphicFramePr>
        <p:xfrm>
          <a:off x="214282" y="2857496"/>
          <a:ext cx="8715437" cy="3214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59"/>
                <a:gridCol w="2487138"/>
                <a:gridCol w="2075747"/>
                <a:gridCol w="1973693"/>
              </a:tblGrid>
              <a:tr h="918489">
                <a:tc gridSpan="4"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Межбюджетные трансферты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это средства, предоставляемые одним бюджетом бюджетной системы Российской Федерации другому бюджету бюджетной системы Российской Федерации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96221">
                <a:tc>
                  <a:txBody>
                    <a:bodyPr/>
                    <a:lstStyle/>
                    <a:p>
                      <a:r>
                        <a:rPr lang="ru-RU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Дотации </a:t>
                      </a:r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(от лат. «Dotatio» -дар, пожертвование)</a:t>
                      </a:r>
                      <a:endParaRPr lang="ru-RU" sz="1600" b="1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предоставляются без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определения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конкретной цели их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использования.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Субвенции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(от лат. «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Subvenire» -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приходить на помощь)</a:t>
                      </a:r>
                      <a:r>
                        <a:rPr lang="ru-RU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предоставляются на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финансирование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«переданных» другим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публично-правовым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образованиям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полномочий.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(от лат. «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Subsidium» -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поддержка)</a:t>
                      </a:r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предоставляются на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условиях долевого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софинансирования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расходов других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бюджетов.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Иные</a:t>
                      </a:r>
                    </a:p>
                    <a:p>
                      <a:r>
                        <a:rPr lang="ru-RU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межбюджетные</a:t>
                      </a:r>
                    </a:p>
                    <a:p>
                      <a:r>
                        <a:rPr lang="ru-RU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трансферты</a:t>
                      </a:r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предоставляются на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определенные цели.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340768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u="sng" dirty="0">
                <a:solidFill>
                  <a:srgbClr val="005A9E"/>
                </a:solidFill>
              </a:rPr>
              <a:t>Межбюджетные отношения </a:t>
            </a:r>
            <a:r>
              <a:rPr lang="ru-RU" sz="2000" b="1" dirty="0">
                <a:solidFill>
                  <a:srgbClr val="005A9E"/>
                </a:solidFill>
              </a:rPr>
              <a:t>– </a:t>
            </a:r>
            <a:r>
              <a:rPr lang="ru-RU" sz="2000" dirty="0">
                <a:solidFill>
                  <a:srgbClr val="005A9E"/>
                </a:solidFill>
              </a:rPr>
              <a:t>это взаимоотношения между </a:t>
            </a:r>
            <a:r>
              <a:rPr lang="ru-RU" sz="2000" dirty="0" smtClean="0">
                <a:solidFill>
                  <a:srgbClr val="005A9E"/>
                </a:solidFill>
              </a:rPr>
              <a:t>публично-правовыми образованиями </a:t>
            </a:r>
            <a:r>
              <a:rPr lang="ru-RU" sz="2000" dirty="0">
                <a:solidFill>
                  <a:srgbClr val="005A9E"/>
                </a:solidFill>
              </a:rPr>
              <a:t>по вопросам регулирования бюджетных </a:t>
            </a:r>
            <a:r>
              <a:rPr lang="ru-RU" sz="2000" dirty="0" smtClean="0">
                <a:solidFill>
                  <a:srgbClr val="005A9E"/>
                </a:solidFill>
              </a:rPr>
              <a:t>правоотношений, организации и осуществления </a:t>
            </a:r>
            <a:r>
              <a:rPr lang="ru-RU" sz="2000" dirty="0">
                <a:solidFill>
                  <a:srgbClr val="005A9E"/>
                </a:solidFill>
              </a:rPr>
              <a:t>бюджетного процесса</a:t>
            </a:r>
            <a:r>
              <a:rPr lang="ru-RU" sz="2000" dirty="0"/>
              <a:t>.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210816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205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287" y="0"/>
            <a:ext cx="7942713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Структура  налоговых и неналоговых доходов бюджета муниципального района в 2021 году</a:t>
            </a:r>
            <a:endParaRPr lang="ru-RU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429356"/>
              </p:ext>
            </p:extLst>
          </p:nvPr>
        </p:nvGraphicFramePr>
        <p:xfrm>
          <a:off x="285720" y="1500174"/>
          <a:ext cx="8535322" cy="5168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0846" y="357301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– 49520,0  тыс.руб.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38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407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860851"/>
              </p:ext>
            </p:extLst>
          </p:nvPr>
        </p:nvGraphicFramePr>
        <p:xfrm>
          <a:off x="493204" y="2962111"/>
          <a:ext cx="8399277" cy="360277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799759"/>
                <a:gridCol w="2799759"/>
                <a:gridCol w="2799759"/>
              </a:tblGrid>
              <a:tr h="481083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u="none" strike="noStrike" kern="1200" baseline="0" dirty="0" smtClean="0"/>
                        <a:t>ВИДЫ НАЛОГОВ</a:t>
                      </a:r>
                      <a:endParaRPr lang="ru-RU" sz="24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021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Федеральные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Региональные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Местные </a:t>
                      </a:r>
                      <a:endParaRPr lang="ru-RU" sz="1600" b="1" dirty="0"/>
                    </a:p>
                  </a:txBody>
                  <a:tcPr/>
                </a:tc>
              </a:tr>
              <a:tr h="39021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u="none" strike="noStrike" kern="1200" baseline="0" dirty="0" smtClean="0"/>
                        <a:t>УСТАНОВЛЕНЫ НАЛОГОВЫМ КОДЕКСОМ РОССИЙСКОЙ ФЕДЕРАЦИИ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41270">
                <a:tc>
                  <a:txBody>
                    <a:bodyPr/>
                    <a:lstStyle/>
                    <a:p>
                      <a:r>
                        <a:rPr lang="ru-RU" sz="1400" u="none" strike="noStrike" kern="1200" baseline="0" dirty="0" smtClean="0"/>
                        <a:t>и обязательны к уплате на всей территории Российской Федерации, например:</a:t>
                      </a:r>
                    </a:p>
                    <a:p>
                      <a:r>
                        <a:rPr lang="ru-RU" sz="1400" u="none" strike="noStrike" baseline="0" dirty="0" smtClean="0"/>
                        <a:t>Налог на прибыль</a:t>
                      </a:r>
                    </a:p>
                    <a:p>
                      <a:r>
                        <a:rPr lang="ru-RU" sz="1400" u="none" strike="noStrike" kern="1200" baseline="0" dirty="0" smtClean="0"/>
                        <a:t>организаций;</a:t>
                      </a:r>
                    </a:p>
                    <a:p>
                      <a:r>
                        <a:rPr lang="ru-RU" sz="1400" u="none" strike="noStrike" kern="1200" baseline="0" dirty="0" smtClean="0"/>
                        <a:t>Налог на доходы физических лиц;</a:t>
                      </a:r>
                    </a:p>
                    <a:p>
                      <a:r>
                        <a:rPr lang="ru-RU" sz="1400" u="none" strike="noStrike" baseline="0" dirty="0" smtClean="0"/>
                        <a:t>Акцизы.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strike="noStrike" kern="1200" baseline="0" dirty="0" smtClean="0"/>
                        <a:t>и законами субъектов Российской Федерации и обязательны к уплате на соответствующих территориях субъектов РФ, например:</a:t>
                      </a:r>
                    </a:p>
                    <a:p>
                      <a:r>
                        <a:rPr lang="ru-RU" sz="1400" u="none" strike="noStrike" kern="1200" baseline="0" dirty="0" smtClean="0"/>
                        <a:t>Налог на имущество организаций;</a:t>
                      </a:r>
                    </a:p>
                    <a:p>
                      <a:r>
                        <a:rPr lang="ru-RU" sz="1400" u="none" strike="noStrike" baseline="0" dirty="0" smtClean="0"/>
                        <a:t>Транспортный налог</a:t>
                      </a:r>
                      <a:r>
                        <a:rPr lang="ru-RU" sz="1400" u="none" strike="noStrike" kern="1200" baseline="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strike="noStrike" kern="1200" baseline="0" dirty="0" smtClean="0"/>
                        <a:t>и нормативными актами представительных органов муниципальных образований и обязательны к уплате на территориях соответствующих муниципальных образований, например:</a:t>
                      </a:r>
                    </a:p>
                    <a:p>
                      <a:r>
                        <a:rPr lang="ru-RU" sz="1400" u="none" strike="noStrike" baseline="0" dirty="0" smtClean="0"/>
                        <a:t>Земельный налог;</a:t>
                      </a:r>
                    </a:p>
                    <a:p>
                      <a:r>
                        <a:rPr lang="ru-RU" sz="1400" u="none" strike="noStrike" kern="1200" baseline="0" dirty="0" smtClean="0"/>
                        <a:t>Налог на имущество физических лиц.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28662" y="142852"/>
            <a:ext cx="799288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Федеральные, 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региональные и местные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налоги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84784"/>
            <a:ext cx="8424936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Налог </a:t>
            </a:r>
            <a:r>
              <a:rPr lang="ru-RU" dirty="0" smtClean="0"/>
              <a:t>– обязательный</a:t>
            </a:r>
            <a:r>
              <a:rPr lang="ru-RU" dirty="0"/>
              <a:t>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210816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922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621141"/>
            <a:ext cx="1829714" cy="12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Microsoft Office\MEDIA\CAGCAT10\j0301480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777730"/>
            <a:ext cx="1798625" cy="108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21140"/>
            <a:ext cx="1944216" cy="12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2276872"/>
            <a:ext cx="2808312" cy="144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7358114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Гражданин, его участие в бюджетном процессе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5141168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marL="36576" indent="0">
              <a:buNone/>
            </a:pPr>
            <a:endParaRPr lang="ru-RU" b="1" dirty="0" smtClean="0"/>
          </a:p>
          <a:p>
            <a:pPr marL="36576" indent="0">
              <a:buNone/>
            </a:pPr>
            <a:r>
              <a:rPr lang="ru-RU" sz="2600" b="1" dirty="0" smtClean="0">
                <a:solidFill>
                  <a:srgbClr val="005A9E"/>
                </a:solidFill>
              </a:rPr>
              <a:t>     Помогает формировать доходную часть бюджета</a:t>
            </a:r>
            <a:endParaRPr lang="ru-RU" sz="2600" b="1" dirty="0">
              <a:solidFill>
                <a:srgbClr val="005A9E"/>
              </a:solidFill>
            </a:endParaRPr>
          </a:p>
          <a:p>
            <a:pPr marL="36576" indent="0">
              <a:buNone/>
            </a:pPr>
            <a:endParaRPr lang="ru-RU" b="1" dirty="0" smtClean="0"/>
          </a:p>
          <a:p>
            <a:pPr marL="36576" indent="0">
              <a:buNone/>
            </a:pPr>
            <a:endParaRPr lang="ru-RU" b="1" dirty="0" smtClean="0"/>
          </a:p>
          <a:p>
            <a:pPr marL="36576" indent="0">
              <a:buNone/>
            </a:pPr>
            <a:endParaRPr lang="ru-RU" b="1" dirty="0"/>
          </a:p>
          <a:p>
            <a:pPr marL="36576" indent="0">
              <a:buNone/>
            </a:pPr>
            <a:endParaRPr lang="ru-RU" b="1" dirty="0" smtClean="0"/>
          </a:p>
          <a:p>
            <a:pPr marL="36576" indent="0" algn="just">
              <a:buNone/>
            </a:pPr>
            <a:r>
              <a:rPr lang="ru-RU" sz="2300" b="1" dirty="0" smtClean="0"/>
              <a:t>Получает </a:t>
            </a:r>
            <a:r>
              <a:rPr lang="ru-RU" sz="2300" b="1" dirty="0"/>
              <a:t>социальные гарантии – расходная часть </a:t>
            </a:r>
            <a:r>
              <a:rPr lang="ru-RU" sz="2300" b="1" dirty="0" smtClean="0"/>
              <a:t>бюджета (образование</a:t>
            </a:r>
            <a:r>
              <a:rPr lang="ru-RU" sz="2300" b="1" dirty="0"/>
              <a:t>, ЖКХ, культура, физическая культура и спорт, социальные льготы и другие направления социальных гарантий населению) </a:t>
            </a:r>
            <a:endParaRPr lang="ru-RU" sz="23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259632" y="1268760"/>
            <a:ext cx="6120680" cy="100811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" indent="0" algn="ctr">
              <a:buNone/>
            </a:pPr>
            <a:r>
              <a:rPr lang="ru-RU" sz="1600" b="1" dirty="0">
                <a:solidFill>
                  <a:schemeClr val="tx1"/>
                </a:solidFill>
              </a:rPr>
              <a:t>ГРАЖДАНИН </a:t>
            </a:r>
            <a:endParaRPr lang="ru-RU" sz="1600" dirty="0">
              <a:solidFill>
                <a:schemeClr val="tx1"/>
              </a:solidFill>
            </a:endParaRPr>
          </a:p>
          <a:p>
            <a:pPr marL="36576" indent="0" algn="ctr">
              <a:buNone/>
            </a:pPr>
            <a:r>
              <a:rPr lang="ru-RU" sz="1600" b="1" dirty="0">
                <a:solidFill>
                  <a:schemeClr val="tx1"/>
                </a:solidFill>
              </a:rPr>
              <a:t>как налогоплательщик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259632" y="3717032"/>
            <a:ext cx="6012668" cy="93610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" indent="0" algn="ctr">
              <a:buNone/>
            </a:pPr>
            <a:r>
              <a:rPr lang="ru-RU" sz="1600" b="1" dirty="0">
                <a:solidFill>
                  <a:schemeClr val="tx1"/>
                </a:solidFill>
              </a:rPr>
              <a:t>ГРАЖДАНИН </a:t>
            </a:r>
          </a:p>
          <a:p>
            <a:pPr marL="36576" indent="0" algn="ctr">
              <a:buNone/>
            </a:pPr>
            <a:r>
              <a:rPr lang="ru-RU" sz="1600" b="1" dirty="0">
                <a:solidFill>
                  <a:schemeClr val="tx1"/>
                </a:solidFill>
              </a:rPr>
              <a:t>как </a:t>
            </a:r>
            <a:r>
              <a:rPr lang="ru-RU" sz="1600" b="1" dirty="0" smtClean="0">
                <a:solidFill>
                  <a:schemeClr val="tx1"/>
                </a:solidFill>
              </a:rPr>
              <a:t>получатель социальных гарантий 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210816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50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332276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классифицируются расходы </a:t>
            </a:r>
            <a:r>
              <a:rPr lang="ru-RU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бюджета ? </a:t>
            </a:r>
            <a:endParaRPr lang="ru-RU" sz="3600" b="1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208912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5A9E"/>
                </a:solidFill>
                <a:latin typeface="Times New Roman"/>
              </a:rPr>
              <a:t>Расходы бюджета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ru-RU" b="1" i="1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5A9E"/>
                </a:solidFill>
                <a:latin typeface="Times New Roman"/>
              </a:rPr>
              <a:t>Формирование </a:t>
            </a:r>
            <a:r>
              <a:rPr lang="ru-RU" b="1" i="1" dirty="0">
                <a:solidFill>
                  <a:srgbClr val="005A9E"/>
                </a:solidFill>
                <a:latin typeface="Times New Roman"/>
              </a:rPr>
              <a:t>расходов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ru-RU" b="1" i="1" dirty="0" smtClean="0">
              <a:solidFill>
                <a:srgbClr val="005A9E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5A9E"/>
                </a:solidFill>
                <a:latin typeface="Times New Roman"/>
              </a:rPr>
              <a:t>Принципы </a:t>
            </a:r>
            <a:r>
              <a:rPr lang="ru-RU" b="1" i="1" dirty="0">
                <a:solidFill>
                  <a:srgbClr val="005A9E"/>
                </a:solidFill>
                <a:latin typeface="Times New Roman"/>
              </a:rPr>
              <a:t>формирования расходов бюджета: </a:t>
            </a:r>
            <a:endParaRPr lang="ru-RU" i="1" dirty="0">
              <a:solidFill>
                <a:srgbClr val="005A9E"/>
              </a:solidFill>
              <a:latin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по разделам;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по ведомствам;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по муниципальным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программам. 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1071538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370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332656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Разделы 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классификации расходов бюджетов </a:t>
            </a:r>
            <a:b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Объект 2"/>
          <p:cNvSpPr>
            <a:spLocks noGrp="1"/>
          </p:cNvSpPr>
          <p:nvPr>
            <p:ph idx="1"/>
          </p:nvPr>
        </p:nvSpPr>
        <p:spPr>
          <a:xfrm>
            <a:off x="357158" y="4500570"/>
            <a:ext cx="8600641" cy="16561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разделов классификации имеет перечень подразделов,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отражают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реализации соответствующей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функции. Полный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разделов и подразделов классификации расходов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приведен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статье 21 Бюджетного кодекса РФ.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0" y="1268760"/>
            <a:ext cx="8928992" cy="74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0417" y="2276872"/>
            <a:ext cx="10441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01 «Общегосударственные вопросы»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6457" y="3486174"/>
            <a:ext cx="1150833" cy="871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02 «Национальная оборона»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2285992"/>
            <a:ext cx="115212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03 «Национальная безопасность и правоохранительная деятельность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3500438"/>
            <a:ext cx="1080811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04 «Национальная </a:t>
            </a:r>
            <a:r>
              <a:rPr lang="ru-RU" sz="1100" dirty="0" smtClean="0"/>
              <a:t>экономика»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10229" y="2285992"/>
            <a:ext cx="1075953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05 «</a:t>
            </a:r>
            <a:r>
              <a:rPr lang="ru-RU" sz="1100" dirty="0" smtClean="0"/>
              <a:t>Жилищно-коммунальное хозяйство</a:t>
            </a:r>
            <a:r>
              <a:rPr lang="ru-RU" sz="1100" dirty="0"/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2285992"/>
            <a:ext cx="1143008" cy="1002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07 «Образование»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12770" y="2285992"/>
            <a:ext cx="1002304" cy="1000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09 «Здравоохранение»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2285993"/>
            <a:ext cx="99508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11 «Физическая культура»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96336" y="2285993"/>
            <a:ext cx="122413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13 «Обслуживание государственного и муниципального долга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3500438"/>
            <a:ext cx="104411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06</a:t>
            </a:r>
          </a:p>
          <a:p>
            <a:pPr algn="ctr"/>
            <a:r>
              <a:rPr lang="ru-RU" sz="1100" dirty="0"/>
              <a:t>«Охрана окружающей среды»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71934" y="3500438"/>
            <a:ext cx="1080120" cy="85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08 </a:t>
            </a:r>
          </a:p>
          <a:p>
            <a:pPr algn="ctr"/>
            <a:r>
              <a:rPr lang="ru-RU" sz="1100" dirty="0"/>
              <a:t>«Культура , кинематография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57818" y="3500438"/>
            <a:ext cx="100013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10</a:t>
            </a:r>
          </a:p>
          <a:p>
            <a:pPr algn="ctr"/>
            <a:r>
              <a:rPr lang="ru-RU" sz="1100" dirty="0"/>
              <a:t>«Социальная политика»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72264" y="3500438"/>
            <a:ext cx="988738" cy="845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12</a:t>
            </a:r>
          </a:p>
          <a:p>
            <a:pPr algn="ctr"/>
            <a:r>
              <a:rPr lang="ru-RU" sz="1100" dirty="0"/>
              <a:t>«Средства массовой информации»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715272" y="3500438"/>
            <a:ext cx="1296144" cy="830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14 «межбюджетные трансферты общего характера»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1259632" y="1992556"/>
            <a:ext cx="39228" cy="1469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643721" y="2007658"/>
            <a:ext cx="0" cy="1461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851920" y="2007659"/>
            <a:ext cx="0" cy="1505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единительная линия 2047"/>
          <p:cNvCxnSpPr/>
          <p:nvPr/>
        </p:nvCxnSpPr>
        <p:spPr>
          <a:xfrm>
            <a:off x="5076056" y="2039602"/>
            <a:ext cx="0" cy="1461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Прямая соединительная линия 2050"/>
          <p:cNvCxnSpPr/>
          <p:nvPr/>
        </p:nvCxnSpPr>
        <p:spPr>
          <a:xfrm>
            <a:off x="6345555" y="2015902"/>
            <a:ext cx="0" cy="1461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Прямая соединительная линия 2052"/>
          <p:cNvCxnSpPr/>
          <p:nvPr/>
        </p:nvCxnSpPr>
        <p:spPr>
          <a:xfrm>
            <a:off x="7452320" y="2059675"/>
            <a:ext cx="0" cy="1453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Прямая соединительная линия 2056"/>
          <p:cNvCxnSpPr/>
          <p:nvPr/>
        </p:nvCxnSpPr>
        <p:spPr>
          <a:xfrm>
            <a:off x="8974981" y="1945883"/>
            <a:ext cx="0" cy="1581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Прямая соединительная линия 2058"/>
          <p:cNvCxnSpPr>
            <a:endCxn id="6" idx="0"/>
          </p:cNvCxnSpPr>
          <p:nvPr/>
        </p:nvCxnSpPr>
        <p:spPr>
          <a:xfrm>
            <a:off x="612475" y="2031491"/>
            <a:ext cx="0" cy="245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Прямая соединительная линия 2060"/>
          <p:cNvCxnSpPr/>
          <p:nvPr/>
        </p:nvCxnSpPr>
        <p:spPr>
          <a:xfrm>
            <a:off x="1835696" y="2011614"/>
            <a:ext cx="0" cy="25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Прямая соединительная линия 2062"/>
          <p:cNvCxnSpPr/>
          <p:nvPr/>
        </p:nvCxnSpPr>
        <p:spPr>
          <a:xfrm>
            <a:off x="3232114" y="2031491"/>
            <a:ext cx="0" cy="317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Прямая соединительная линия 2064"/>
          <p:cNvCxnSpPr>
            <a:endCxn id="11" idx="0"/>
          </p:cNvCxnSpPr>
          <p:nvPr/>
        </p:nvCxnSpPr>
        <p:spPr>
          <a:xfrm rot="5400000">
            <a:off x="4380428" y="2154927"/>
            <a:ext cx="251199" cy="10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7" name="Прямая соединительная линия 2066"/>
          <p:cNvCxnSpPr/>
          <p:nvPr/>
        </p:nvCxnSpPr>
        <p:spPr>
          <a:xfrm>
            <a:off x="5716826" y="2054836"/>
            <a:ext cx="0" cy="317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9" name="Прямая соединительная линия 2068"/>
          <p:cNvCxnSpPr/>
          <p:nvPr/>
        </p:nvCxnSpPr>
        <p:spPr>
          <a:xfrm>
            <a:off x="6944236" y="1992556"/>
            <a:ext cx="0" cy="360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1" name="Прямая соединительная линия 2070"/>
          <p:cNvCxnSpPr/>
          <p:nvPr/>
        </p:nvCxnSpPr>
        <p:spPr>
          <a:xfrm>
            <a:off x="8208404" y="1992556"/>
            <a:ext cx="0" cy="360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38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0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897"/>
            <a:ext cx="8892480" cy="6693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118154"/>
              </p:ext>
            </p:extLst>
          </p:nvPr>
        </p:nvGraphicFramePr>
        <p:xfrm>
          <a:off x="395536" y="1530263"/>
          <a:ext cx="8424936" cy="5067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229" name="TextBox 2"/>
          <p:cNvSpPr txBox="1">
            <a:spLocks noChangeArrowheads="1"/>
          </p:cNvSpPr>
          <p:nvPr/>
        </p:nvSpPr>
        <p:spPr bwMode="auto">
          <a:xfrm>
            <a:off x="106363" y="1276449"/>
            <a:ext cx="14763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тыс. рублей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0" name="TextBox 15"/>
          <p:cNvSpPr txBox="1">
            <a:spLocks noChangeArrowheads="1"/>
          </p:cNvSpPr>
          <p:nvPr/>
        </p:nvSpPr>
        <p:spPr bwMode="auto">
          <a:xfrm>
            <a:off x="7143768" y="1571612"/>
            <a:ext cx="1706562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в % к пред. году</a:t>
            </a:r>
          </a:p>
        </p:txBody>
      </p:sp>
      <p:sp>
        <p:nvSpPr>
          <p:cNvPr id="9231" name="TextBox 2"/>
          <p:cNvSpPr txBox="1">
            <a:spLocks noChangeArrowheads="1"/>
          </p:cNvSpPr>
          <p:nvPr/>
        </p:nvSpPr>
        <p:spPr bwMode="auto">
          <a:xfrm>
            <a:off x="1475656" y="164898"/>
            <a:ext cx="6869859" cy="136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FFFFCC"/>
                </a:solidFill>
                <a:latin typeface="Arial" charset="0"/>
                <a:ea typeface="+mj-ea"/>
              </a:defRPr>
            </a:lvl1pPr>
          </a:lstStyle>
          <a:p>
            <a:r>
              <a:rPr lang="ru-RU" sz="28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Динамика расходов бюджета </a:t>
            </a:r>
            <a:r>
              <a:rPr lang="ru-RU" sz="2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муниципального района </a:t>
            </a:r>
            <a:r>
              <a:rPr lang="ru-RU" sz="2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Тес-Хемский кожуун РТ, тыс. рублей</a:t>
            </a:r>
            <a:endParaRPr lang="ru-RU" sz="28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5" y="70664"/>
            <a:ext cx="1066800" cy="1169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38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96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Структура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непрограммных расходов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бюджета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муниципального района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Тес-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Хемский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кожуун на 20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год 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sz="2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215516"/>
              </p:ext>
            </p:extLst>
          </p:nvPr>
        </p:nvGraphicFramePr>
        <p:xfrm>
          <a:off x="323528" y="1600200"/>
          <a:ext cx="8568952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70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158" y="6143644"/>
            <a:ext cx="603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 непрограммных расходов на 95312,9 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271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200800" cy="9221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Программный бюджет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80347"/>
            <a:ext cx="8579296" cy="5344997"/>
          </a:xfrm>
        </p:spPr>
        <p:txBody>
          <a:bodyPr>
            <a:normAutofit fontScale="25000" lnSpcReduction="20000"/>
          </a:bodyPr>
          <a:lstStyle/>
          <a:p>
            <a:pPr marL="36576" indent="0" algn="just">
              <a:lnSpc>
                <a:spcPct val="120000"/>
              </a:lnSpc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В целях повышения эффективности и результативности бюджетных расходов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Тес-Хемский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кожуун Республики Тыва»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принято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решение: формировать и исполнять расходную часть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бюджета района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через реализацию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муниципальных программ. Бюджет района на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годы - </a:t>
            </a:r>
            <a:r>
              <a:rPr lang="ru-RU" sz="6400" b="1" i="1" u="sng" dirty="0" smtClean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программный бюджет.</a:t>
            </a:r>
            <a:endParaRPr lang="en-US" sz="6400" b="1" i="1" u="sng" dirty="0" smtClean="0">
              <a:solidFill>
                <a:srgbClr val="005A9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lnSpc>
                <a:spcPct val="120000"/>
              </a:lnSpc>
              <a:buNone/>
            </a:pPr>
            <a:r>
              <a:rPr lang="en-US" sz="6400" b="1" i="1" dirty="0" smtClean="0">
                <a:solidFill>
                  <a:srgbClr val="005A9E"/>
                </a:solidFill>
              </a:rPr>
              <a:t>                           </a:t>
            </a:r>
            <a:r>
              <a:rPr lang="ru-RU" sz="6400" b="1" u="sng" dirty="0" smtClean="0"/>
              <a:t>Зачем </a:t>
            </a:r>
            <a:r>
              <a:rPr lang="ru-RU" sz="6400" b="1" u="sng" dirty="0"/>
              <a:t>формировать и исполнять бюджет по программам?</a:t>
            </a:r>
          </a:p>
          <a:p>
            <a:pPr marL="36576" indent="0">
              <a:buNone/>
            </a:pPr>
            <a:endParaRPr lang="ru-RU" sz="5600" b="1" i="1" dirty="0"/>
          </a:p>
          <a:p>
            <a:pPr marL="36576" indent="0">
              <a:buNone/>
            </a:pPr>
            <a:endParaRPr lang="ru-RU" sz="5600" b="1" dirty="0" smtClean="0"/>
          </a:p>
          <a:p>
            <a:pPr marL="36576" indent="0">
              <a:buNone/>
            </a:pPr>
            <a:endParaRPr lang="ru-RU" sz="5600" b="1" dirty="0"/>
          </a:p>
          <a:p>
            <a:pPr marL="36576" indent="0">
              <a:buNone/>
            </a:pPr>
            <a:endParaRPr lang="ru-RU" sz="5600" b="1" dirty="0" smtClean="0"/>
          </a:p>
          <a:p>
            <a:pPr marL="36576" indent="0">
              <a:buNone/>
            </a:pPr>
            <a:endParaRPr lang="ru-RU" sz="5600" b="1" dirty="0"/>
          </a:p>
          <a:p>
            <a:pPr marL="36576" indent="0">
              <a:buNone/>
            </a:pPr>
            <a:endParaRPr lang="ru-RU" sz="5600" b="1" dirty="0" smtClean="0"/>
          </a:p>
          <a:p>
            <a:pPr marL="36576" indent="0">
              <a:buNone/>
            </a:pPr>
            <a:endParaRPr lang="ru-RU" sz="5600" b="1" dirty="0"/>
          </a:p>
          <a:p>
            <a:pPr marL="36576" indent="0">
              <a:buNone/>
            </a:pPr>
            <a:r>
              <a:rPr lang="ru-RU" sz="5600" b="1" dirty="0" smtClean="0"/>
              <a:t>           Цель</a:t>
            </a:r>
          </a:p>
          <a:p>
            <a:pPr marL="36576" indent="0">
              <a:buNone/>
            </a:pPr>
            <a:endParaRPr lang="ru-RU" sz="5600" b="1" dirty="0"/>
          </a:p>
          <a:p>
            <a:pPr marL="36576" indent="0">
              <a:buNone/>
            </a:pPr>
            <a:endParaRPr lang="ru-RU" sz="5600" b="1" dirty="0" smtClean="0"/>
          </a:p>
          <a:p>
            <a:pPr marL="36576" indent="0">
              <a:buNone/>
            </a:pPr>
            <a:endParaRPr lang="ru-RU" sz="5600" b="1" dirty="0" smtClean="0"/>
          </a:p>
          <a:p>
            <a:pPr marL="36576" indent="0">
              <a:buNone/>
            </a:pPr>
            <a:r>
              <a:rPr lang="ru-RU" sz="6400" b="1" u="sng" dirty="0" smtClean="0">
                <a:solidFill>
                  <a:srgbClr val="005A9E"/>
                </a:solidFill>
              </a:rPr>
              <a:t>Основные </a:t>
            </a:r>
            <a:r>
              <a:rPr lang="ru-RU" sz="6400" b="1" u="sng" dirty="0">
                <a:solidFill>
                  <a:srgbClr val="005A9E"/>
                </a:solidFill>
              </a:rPr>
              <a:t>преимущества программного бюджета</a:t>
            </a:r>
            <a:r>
              <a:rPr lang="ru-RU" sz="5600" b="1" u="sng" dirty="0">
                <a:solidFill>
                  <a:srgbClr val="005A9E"/>
                </a:solidFill>
              </a:rPr>
              <a:t>:</a:t>
            </a:r>
          </a:p>
          <a:p>
            <a:pPr marL="36576" indent="0">
              <a:buNone/>
            </a:pPr>
            <a:r>
              <a:rPr lang="ru-RU" sz="5600" dirty="0" smtClean="0"/>
              <a:t>- </a:t>
            </a:r>
            <a:r>
              <a:rPr lang="ru-RU" sz="6400" dirty="0" smtClean="0"/>
              <a:t>установление </a:t>
            </a:r>
            <a:r>
              <a:rPr lang="ru-RU" sz="6400" dirty="0"/>
              <a:t>ответственности каждого распорядителя бюджетных средств за </a:t>
            </a:r>
            <a:r>
              <a:rPr lang="ru-RU" sz="6400" dirty="0" smtClean="0"/>
              <a:t>конкретный результат </a:t>
            </a:r>
            <a:r>
              <a:rPr lang="ru-RU" sz="6400" dirty="0"/>
              <a:t>его деятельности;</a:t>
            </a:r>
          </a:p>
          <a:p>
            <a:pPr marL="36576" indent="0">
              <a:buNone/>
            </a:pPr>
            <a:r>
              <a:rPr lang="ru-RU" sz="6400" dirty="0" smtClean="0"/>
              <a:t>- возможность </a:t>
            </a:r>
            <a:r>
              <a:rPr lang="ru-RU" sz="6400" dirty="0"/>
              <a:t>оценки реальных результатов деятельности ведомств в детализации до услуг, </a:t>
            </a:r>
            <a:r>
              <a:rPr lang="ru-RU" sz="6400" dirty="0" smtClean="0"/>
              <a:t>работ, мероприятий</a:t>
            </a:r>
            <a:r>
              <a:rPr lang="ru-RU" sz="6400" dirty="0"/>
              <a:t>;</a:t>
            </a:r>
          </a:p>
          <a:p>
            <a:pPr marL="36576" indent="0">
              <a:buNone/>
            </a:pPr>
            <a:r>
              <a:rPr lang="ru-RU" sz="6400" dirty="0" smtClean="0"/>
              <a:t>- возможность </a:t>
            </a:r>
            <a:r>
              <a:rPr lang="ru-RU" sz="6400" dirty="0"/>
              <a:t>оценки эффективности работы учреждений в процессе достижения </a:t>
            </a:r>
            <a:r>
              <a:rPr lang="ru-RU" sz="6400" dirty="0" smtClean="0"/>
              <a:t>целей, выполнения </a:t>
            </a:r>
            <a:r>
              <a:rPr lang="ru-RU" sz="6400" dirty="0"/>
              <a:t>муниципальных заданий.</a:t>
            </a:r>
          </a:p>
          <a:p>
            <a:endParaRPr lang="ru-RU" sz="5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000372"/>
            <a:ext cx="122413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Блок-схема: узел 20"/>
          <p:cNvSpPr/>
          <p:nvPr/>
        </p:nvSpPr>
        <p:spPr>
          <a:xfrm>
            <a:off x="4214810" y="2571744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29454" y="3071810"/>
            <a:ext cx="1944216" cy="949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Показатели эффективности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2571744"/>
            <a:ext cx="1224136" cy="594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Задача 1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357422" y="3286124"/>
            <a:ext cx="1195536" cy="594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Задача 2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357422" y="4000504"/>
            <a:ext cx="1185394" cy="594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Задача 3</a:t>
            </a:r>
            <a:endParaRPr lang="ru-RU" dirty="0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6500826" y="2500306"/>
            <a:ext cx="442969" cy="2064852"/>
          </a:xfrm>
          <a:prstGeom prst="rightBrace">
            <a:avLst>
              <a:gd name="adj1" fmla="val 8333"/>
              <a:gd name="adj2" fmla="val 51725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Левая круглая скобка 21"/>
          <p:cNvSpPr/>
          <p:nvPr/>
        </p:nvSpPr>
        <p:spPr>
          <a:xfrm>
            <a:off x="2214546" y="2857496"/>
            <a:ext cx="125206" cy="1428760"/>
          </a:xfrm>
          <a:prstGeom prst="leftBracke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6" name="Прямая соединительная линия 25"/>
          <p:cNvCxnSpPr>
            <a:endCxn id="24" idx="1"/>
          </p:cNvCxnSpPr>
          <p:nvPr/>
        </p:nvCxnSpPr>
        <p:spPr>
          <a:xfrm>
            <a:off x="2214546" y="3571876"/>
            <a:ext cx="142876" cy="1171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000232" y="3571876"/>
            <a:ext cx="216024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 стрелкой 1024"/>
          <p:cNvCxnSpPr/>
          <p:nvPr/>
        </p:nvCxnSpPr>
        <p:spPr>
          <a:xfrm>
            <a:off x="3571868" y="2857496"/>
            <a:ext cx="684076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Прямая со стрелкой 1031"/>
          <p:cNvCxnSpPr>
            <a:stCxn id="24" idx="3"/>
          </p:cNvCxnSpPr>
          <p:nvPr/>
        </p:nvCxnSpPr>
        <p:spPr>
          <a:xfrm>
            <a:off x="3552958" y="3583592"/>
            <a:ext cx="684076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 стрелкой 1033"/>
          <p:cNvCxnSpPr>
            <a:stCxn id="25" idx="3"/>
          </p:cNvCxnSpPr>
          <p:nvPr/>
        </p:nvCxnSpPr>
        <p:spPr>
          <a:xfrm>
            <a:off x="3542816" y="4297972"/>
            <a:ext cx="684076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Блок-схема: узел 43"/>
          <p:cNvSpPr/>
          <p:nvPr/>
        </p:nvSpPr>
        <p:spPr>
          <a:xfrm>
            <a:off x="5072066" y="2571744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45" name="Блок-схема: узел 44"/>
          <p:cNvSpPr/>
          <p:nvPr/>
        </p:nvSpPr>
        <p:spPr>
          <a:xfrm>
            <a:off x="5929322" y="2571744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6" name="Блок-схема: узел 45"/>
          <p:cNvSpPr/>
          <p:nvPr/>
        </p:nvSpPr>
        <p:spPr>
          <a:xfrm>
            <a:off x="4214810" y="3286124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7" name="Блок-схема: узел 46"/>
          <p:cNvSpPr/>
          <p:nvPr/>
        </p:nvSpPr>
        <p:spPr>
          <a:xfrm>
            <a:off x="4214810" y="4071942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8" name="Блок-схема: узел 47"/>
          <p:cNvSpPr/>
          <p:nvPr/>
        </p:nvSpPr>
        <p:spPr>
          <a:xfrm>
            <a:off x="5072066" y="3286124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49" name="Блок-схема: узел 48"/>
          <p:cNvSpPr/>
          <p:nvPr/>
        </p:nvSpPr>
        <p:spPr>
          <a:xfrm>
            <a:off x="5072066" y="4071942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50" name="Блок-схема: узел 49"/>
          <p:cNvSpPr/>
          <p:nvPr/>
        </p:nvSpPr>
        <p:spPr>
          <a:xfrm>
            <a:off x="5929322" y="3286124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1" name="Блок-схема: узел 50"/>
          <p:cNvSpPr/>
          <p:nvPr/>
        </p:nvSpPr>
        <p:spPr>
          <a:xfrm>
            <a:off x="5929322" y="4071942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6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38" cy="10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Прямая со стрелкой 42"/>
          <p:cNvCxnSpPr/>
          <p:nvPr/>
        </p:nvCxnSpPr>
        <p:spPr>
          <a:xfrm>
            <a:off x="4786314" y="428625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4786314" y="357187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4786314" y="285749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5643570" y="428625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5643570" y="357187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5643570" y="285749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5700714" y="520065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80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2852"/>
            <a:ext cx="8064896" cy="6409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ЧТО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ТАКОЕ «БЮДЖЕТ ДЛЯ ГРАЖДАН»? </a:t>
            </a:r>
            <a:endParaRPr lang="en-US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 для граждан»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аналитический документ, разрабатываемый в целях предоставления гражданам актуальной информации 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районном бюджете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формате, доступном для широкого круга пользователей.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представленных материалах отражена информация о бюджете района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предстоящие три года: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2024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pPr>
              <a:lnSpc>
                <a:spcPts val="1900"/>
              </a:lnSpc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Правительство</a:t>
            </a:r>
            <a:r>
              <a:rPr lang="ru-RU" dirty="0" smtClean="0"/>
              <a:t>     </a:t>
            </a:r>
            <a:r>
              <a:rPr lang="en-US" dirty="0" smtClean="0"/>
              <a:t>   </a:t>
            </a:r>
            <a:r>
              <a:rPr lang="ru-RU" b="1" dirty="0" smtClean="0"/>
              <a:t>Закон</a:t>
            </a:r>
            <a:r>
              <a:rPr lang="ru-RU" dirty="0" smtClean="0"/>
              <a:t>         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Граждане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ts val="1900"/>
              </a:lnSpc>
            </a:pPr>
            <a:r>
              <a:rPr lang="ru-RU" dirty="0"/>
              <a:t>                                                             </a:t>
            </a:r>
            <a:r>
              <a:rPr lang="ru-RU" dirty="0" smtClean="0"/>
              <a:t>  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Образование    </a:t>
            </a:r>
            <a:r>
              <a:rPr lang="ru-RU" b="1" dirty="0" smtClean="0">
                <a:solidFill>
                  <a:srgbClr val="00B050"/>
                </a:solidFill>
              </a:rPr>
              <a:t>Культура</a:t>
            </a:r>
          </a:p>
          <a:p>
            <a:pPr>
              <a:lnSpc>
                <a:spcPts val="1900"/>
              </a:lnSpc>
            </a:pPr>
            <a:endParaRPr lang="ru-RU" dirty="0"/>
          </a:p>
          <a:p>
            <a:pPr>
              <a:lnSpc>
                <a:spcPts val="1900"/>
              </a:lnSpc>
            </a:pPr>
            <a:r>
              <a:rPr lang="ru-RU" dirty="0"/>
              <a:t>                                                                                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Бюджет</a:t>
            </a:r>
            <a:r>
              <a:rPr lang="ru-RU" dirty="0"/>
              <a:t>      </a:t>
            </a:r>
          </a:p>
          <a:p>
            <a:pPr>
              <a:lnSpc>
                <a:spcPts val="1900"/>
              </a:lnSpc>
            </a:pPr>
            <a:r>
              <a:rPr lang="ru-RU" dirty="0"/>
              <a:t>                                             </a:t>
            </a:r>
            <a:endParaRPr lang="ru-RU" dirty="0" smtClean="0"/>
          </a:p>
          <a:p>
            <a:pPr>
              <a:lnSpc>
                <a:spcPts val="19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Финансы</a:t>
            </a:r>
            <a:r>
              <a:rPr lang="ru-RU" dirty="0" smtClean="0"/>
              <a:t>    </a:t>
            </a:r>
            <a:r>
              <a:rPr lang="en-US" dirty="0" smtClean="0"/>
              <a:t>     </a:t>
            </a:r>
            <a:r>
              <a:rPr lang="ru-RU" b="1" dirty="0" smtClean="0">
                <a:solidFill>
                  <a:srgbClr val="7030A0"/>
                </a:solidFill>
              </a:rPr>
              <a:t>Экономика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Социальная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</a:p>
          <a:p>
            <a:pPr>
              <a:lnSpc>
                <a:spcPts val="1900"/>
              </a:lnSpc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         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политика                 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1900"/>
              </a:lnSpc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1900"/>
              </a:lnSpc>
            </a:pPr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 для граждан» нацелен на получение обратной связи от граждан, которым интересны современные проблемы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финансов в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Тес-Хемском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34" y="3212976"/>
            <a:ext cx="2232248" cy="1944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286116" y="4000504"/>
            <a:ext cx="1008112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1071570" cy="109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540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03" y="27384"/>
            <a:ext cx="81311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2976" y="253154"/>
            <a:ext cx="7786741" cy="72757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Расходы на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реализацию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муниципальных 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программ на 20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28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2 г., тыс. рублей</a:t>
            </a:r>
            <a:endParaRPr lang="ru-RU" sz="2800" b="1" dirty="0">
              <a:ln w="11430">
                <a:solidFill>
                  <a:schemeClr val="tx1"/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0" y="3071810"/>
            <a:ext cx="1919050" cy="15036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721270,0 тыс. рублей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8047" y="1270788"/>
            <a:ext cx="6623247" cy="53245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just"/>
            <a:r>
              <a:rPr lang="ru-RU" sz="1600" dirty="0" smtClean="0">
                <a:ln>
                  <a:solidFill>
                    <a:schemeClr val="tx1"/>
                  </a:solidFill>
                </a:ln>
              </a:rPr>
              <a:t>745,0 -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«Обеспечение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общественного порядка и противодействие преступности в Тес-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Хемском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2022-202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годы»</a:t>
            </a:r>
          </a:p>
          <a:p>
            <a:pPr lvl="0" algn="just"/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2741,7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- «Развитие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сельского хозяйства и расширение рынка сельскохозяйственной продукции в Тес-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Хемском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2-202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годы»</a:t>
            </a:r>
            <a:endParaRPr lang="ru-RU" sz="16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790,0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- «Развитие транспортной системы на территории Тес-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Хемского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Республики Тыва на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2-202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годы»</a:t>
            </a:r>
          </a:p>
          <a:p>
            <a:pPr lvl="0" algn="just"/>
            <a:r>
              <a:rPr lang="ru-RU" sz="1600" dirty="0" smtClean="0">
                <a:ln>
                  <a:solidFill>
                    <a:schemeClr val="tx1"/>
                  </a:solidFill>
                </a:ln>
              </a:rPr>
              <a:t>6509,9 -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«Обеспечение жильем молодых семей в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ТесХемском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2-20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годы»</a:t>
            </a:r>
            <a:endParaRPr lang="ru-RU" sz="1600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,0 -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«Создание благоприятных условий для ведения бизнеса в Тес-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Хемском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2-20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just"/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7187,5 -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«Развитие жилищно-коммунального хозяйства на территории Тес-Хемского кожууна Республики Тыва на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2-202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годы»</a:t>
            </a:r>
            <a:endParaRPr lang="ru-RU" sz="1600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50,0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- «Реализация молодежной политики в Тес-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Хемском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2-20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годы»</a:t>
            </a:r>
            <a:endParaRPr lang="ru-RU" sz="1600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441481,4 -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системы образования в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Тес-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Хемском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г.г.»</a:t>
            </a:r>
          </a:p>
          <a:p>
            <a:pPr lvl="0" algn="just"/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62250,6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- «Развитие культуры и туризма в Тес-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Хемском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2022-20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just"/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378,0 -  «Развитие 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физической культуры и спорта в Тес-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Хемском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2022-2024 годы»</a:t>
            </a:r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1619672" y="1270787"/>
            <a:ext cx="604399" cy="5324535"/>
          </a:xfrm>
          <a:prstGeom prst="leftBrace">
            <a:avLst>
              <a:gd name="adj1" fmla="val 8333"/>
              <a:gd name="adj2" fmla="val 49289"/>
            </a:avLst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669" cy="114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01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340768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Администрация муниципального района Тес-Хемский кожуун Республики Тыва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тел.: 8 </a:t>
            </a:r>
            <a:r>
              <a:rPr lang="ru-RU" dirty="0" smtClean="0">
                <a:solidFill>
                  <a:prstClr val="black"/>
                </a:solidFill>
              </a:rPr>
              <a:t>(39438) 2-12-50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факс: 8 (39438) </a:t>
            </a:r>
            <a:r>
              <a:rPr lang="ru-RU" dirty="0" smtClean="0">
                <a:solidFill>
                  <a:prstClr val="black"/>
                </a:solidFill>
              </a:rPr>
              <a:t>2-12-50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Официальный сайт: </a:t>
            </a:r>
            <a:r>
              <a:rPr lang="en-US" dirty="0" smtClean="0">
                <a:solidFill>
                  <a:prstClr val="black"/>
                </a:solidFill>
              </a:rPr>
              <a:t>www.teshem.ru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a</a:t>
            </a:r>
            <a:r>
              <a:rPr lang="ru-RU" dirty="0" err="1" smtClean="0">
                <a:solidFill>
                  <a:prstClr val="black"/>
                </a:solidFill>
              </a:rPr>
              <a:t>dmi</a:t>
            </a:r>
            <a:r>
              <a:rPr lang="en-US" dirty="0" err="1" smtClean="0">
                <a:solidFill>
                  <a:prstClr val="black"/>
                </a:solidFill>
              </a:rPr>
              <a:t>n_teshem</a:t>
            </a:r>
            <a:r>
              <a:rPr lang="ru-RU" dirty="0" smtClean="0">
                <a:solidFill>
                  <a:prstClr val="black"/>
                </a:solidFill>
              </a:rPr>
              <a:t>@</a:t>
            </a:r>
            <a:r>
              <a:rPr lang="en-US" dirty="0" smtClean="0">
                <a:solidFill>
                  <a:prstClr val="black"/>
                </a:solidFill>
              </a:rPr>
              <a:t>mail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r>
              <a:rPr lang="ru-RU" dirty="0" err="1" smtClean="0">
                <a:solidFill>
                  <a:prstClr val="black"/>
                </a:solidFill>
              </a:rPr>
              <a:t>ru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668360,</a:t>
            </a:r>
            <a:r>
              <a:rPr lang="ru-RU" dirty="0">
                <a:solidFill>
                  <a:prstClr val="black"/>
                </a:solidFill>
              </a:rPr>
              <a:t> </a:t>
            </a:r>
            <a:r>
              <a:rPr lang="ru-RU" dirty="0" smtClean="0">
                <a:solidFill>
                  <a:prstClr val="black"/>
                </a:solidFill>
              </a:rPr>
              <a:t>Тес-</a:t>
            </a:r>
            <a:r>
              <a:rPr lang="ru-RU" dirty="0" err="1" smtClean="0">
                <a:solidFill>
                  <a:prstClr val="black"/>
                </a:solidFill>
              </a:rPr>
              <a:t>Хемский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кожуун</a:t>
            </a:r>
            <a:r>
              <a:rPr lang="ru-RU" dirty="0" smtClean="0">
                <a:solidFill>
                  <a:prstClr val="black"/>
                </a:solidFill>
              </a:rPr>
              <a:t>, </a:t>
            </a:r>
          </a:p>
          <a:p>
            <a:r>
              <a:rPr lang="ru-RU" dirty="0" err="1" smtClean="0">
                <a:solidFill>
                  <a:prstClr val="black"/>
                </a:solidFill>
              </a:rPr>
              <a:t>с.Самагалтай</a:t>
            </a:r>
            <a:r>
              <a:rPr lang="ru-RU" dirty="0" smtClean="0">
                <a:solidFill>
                  <a:prstClr val="black"/>
                </a:solidFill>
              </a:rPr>
              <a:t>, </a:t>
            </a:r>
            <a:r>
              <a:rPr lang="ru-RU" dirty="0" err="1" smtClean="0">
                <a:solidFill>
                  <a:prstClr val="black"/>
                </a:solidFill>
              </a:rPr>
              <a:t>ул.Кунаа</a:t>
            </a:r>
            <a:r>
              <a:rPr lang="ru-RU" dirty="0" smtClean="0">
                <a:solidFill>
                  <a:prstClr val="black"/>
                </a:solidFill>
              </a:rPr>
              <a:t>, 58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1" b="341"/>
          <a:stretch>
            <a:fillRect/>
          </a:stretch>
        </p:blipFill>
        <p:spPr>
          <a:xfrm>
            <a:off x="1214414" y="214290"/>
            <a:ext cx="7429552" cy="75157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Прямоугольник 6"/>
          <p:cNvSpPr/>
          <p:nvPr/>
        </p:nvSpPr>
        <p:spPr>
          <a:xfrm>
            <a:off x="642910" y="21429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Контактная информация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3430" y="3933056"/>
            <a:ext cx="5184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Финансовое управление администрации </a:t>
            </a:r>
            <a:r>
              <a:rPr lang="ru-RU" b="1" dirty="0" err="1" smtClean="0">
                <a:solidFill>
                  <a:prstClr val="black"/>
                </a:solidFill>
              </a:rPr>
              <a:t>Тес-Хемского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 err="1" smtClean="0">
                <a:solidFill>
                  <a:prstClr val="black"/>
                </a:solidFill>
              </a:rPr>
              <a:t>кожууна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тел.: 8 </a:t>
            </a:r>
            <a:r>
              <a:rPr lang="ru-RU" dirty="0" smtClean="0">
                <a:solidFill>
                  <a:prstClr val="black"/>
                </a:solidFill>
              </a:rPr>
              <a:t>(39438) 2-12-12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факс: 8 </a:t>
            </a:r>
            <a:r>
              <a:rPr lang="ru-RU" dirty="0" smtClean="0">
                <a:solidFill>
                  <a:prstClr val="black"/>
                </a:solidFill>
              </a:rPr>
              <a:t>(39438) 2-11-</a:t>
            </a:r>
            <a:r>
              <a:rPr lang="en-US" dirty="0" smtClean="0">
                <a:solidFill>
                  <a:prstClr val="black"/>
                </a:solidFill>
              </a:rPr>
              <a:t>1</a:t>
            </a:r>
            <a:r>
              <a:rPr lang="ru-RU" dirty="0" smtClean="0">
                <a:solidFill>
                  <a:prstClr val="black"/>
                </a:solidFill>
              </a:rPr>
              <a:t>4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fu11teshem@yandex.ru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668360,</a:t>
            </a:r>
            <a:r>
              <a:rPr lang="ru-RU" dirty="0">
                <a:solidFill>
                  <a:prstClr val="black"/>
                </a:solidFill>
              </a:rPr>
              <a:t> </a:t>
            </a:r>
            <a:r>
              <a:rPr lang="ru-RU" dirty="0" smtClean="0">
                <a:solidFill>
                  <a:prstClr val="black"/>
                </a:solidFill>
              </a:rPr>
              <a:t>Тес-</a:t>
            </a:r>
            <a:r>
              <a:rPr lang="ru-RU" dirty="0" err="1" smtClean="0">
                <a:solidFill>
                  <a:prstClr val="black"/>
                </a:solidFill>
              </a:rPr>
              <a:t>Хемский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кожуун</a:t>
            </a:r>
            <a:r>
              <a:rPr lang="ru-RU" dirty="0" smtClean="0">
                <a:solidFill>
                  <a:prstClr val="black"/>
                </a:solidFill>
              </a:rPr>
              <a:t>, </a:t>
            </a:r>
          </a:p>
          <a:p>
            <a:r>
              <a:rPr lang="ru-RU" dirty="0" err="1" smtClean="0">
                <a:solidFill>
                  <a:prstClr val="black"/>
                </a:solidFill>
              </a:rPr>
              <a:t>с.Самагалтай</a:t>
            </a:r>
            <a:r>
              <a:rPr lang="ru-RU" dirty="0" smtClean="0">
                <a:solidFill>
                  <a:prstClr val="black"/>
                </a:solidFill>
              </a:rPr>
              <a:t>, </a:t>
            </a:r>
            <a:r>
              <a:rPr lang="ru-RU" dirty="0" err="1" smtClean="0">
                <a:solidFill>
                  <a:prstClr val="black"/>
                </a:solidFill>
              </a:rPr>
              <a:t>ул.Кунаа</a:t>
            </a:r>
            <a:r>
              <a:rPr lang="ru-RU" dirty="0" smtClean="0">
                <a:solidFill>
                  <a:prstClr val="black"/>
                </a:solidFill>
              </a:rPr>
              <a:t>, 58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21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pic>
        <p:nvPicPr>
          <p:cNvPr id="7171" name="Picture 3" descr="J:\Кара-Хунаевичиден\восстановленные\2\ФОТО\Фото администрации\SAM_23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285992"/>
            <a:ext cx="4000528" cy="27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669" cy="114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6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\Downloads\Картинки\karta_tes_hemskogo_raio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776"/>
            <a:ext cx="864125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18694" y="6381328"/>
            <a:ext cx="2068106" cy="340147"/>
          </a:xfrm>
        </p:spPr>
        <p:txBody>
          <a:bodyPr>
            <a:normAutofit/>
          </a:bodyPr>
          <a:lstStyle/>
          <a:p>
            <a:pPr>
              <a:defRPr/>
            </a:pPr>
            <a:fld id="{35B2439B-F8D4-4C47-9C6C-B908C5933B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91171" name="TextBox 2"/>
          <p:cNvSpPr txBox="1">
            <a:spLocks noChangeArrowheads="1"/>
          </p:cNvSpPr>
          <p:nvPr/>
        </p:nvSpPr>
        <p:spPr bwMode="auto">
          <a:xfrm>
            <a:off x="1357290" y="142852"/>
            <a:ext cx="72580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latin typeface="Tahoma" pitchFamily="34" charset="0"/>
              </a:rPr>
              <a:t>Тес-Хемский муниципальный район на 01.01.2021 г.</a:t>
            </a:r>
            <a:endParaRPr lang="ru-RU" altLang="ru-RU" sz="3200" b="1" dirty="0">
              <a:latin typeface="Tahoma" pitchFamily="34" charset="0"/>
            </a:endParaRPr>
          </a:p>
        </p:txBody>
      </p:sp>
      <p:sp>
        <p:nvSpPr>
          <p:cNvPr id="391172" name="TextBox 3"/>
          <p:cNvSpPr txBox="1">
            <a:spLocks noChangeArrowheads="1"/>
          </p:cNvSpPr>
          <p:nvPr/>
        </p:nvSpPr>
        <p:spPr bwMode="auto">
          <a:xfrm>
            <a:off x="682624" y="4581128"/>
            <a:ext cx="331331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dirty="0" smtClean="0">
                <a:solidFill>
                  <a:srgbClr val="0070C0"/>
                </a:solidFill>
                <a:latin typeface="Tahoma" pitchFamily="34" charset="0"/>
              </a:rPr>
              <a:t> Численность населения района – </a:t>
            </a:r>
            <a:r>
              <a:rPr lang="ru-RU" altLang="ru-RU" dirty="0" smtClean="0">
                <a:solidFill>
                  <a:srgbClr val="0070C0"/>
                </a:solidFill>
                <a:latin typeface="Tahoma" pitchFamily="34" charset="0"/>
              </a:rPr>
              <a:t>8694</a:t>
            </a:r>
            <a:r>
              <a:rPr lang="ru-RU" altLang="ru-RU" dirty="0" smtClean="0">
                <a:solidFill>
                  <a:srgbClr val="0070C0"/>
                </a:solidFill>
              </a:rPr>
              <a:t> </a:t>
            </a:r>
            <a:r>
              <a:rPr lang="ru-RU" altLang="ru-RU" dirty="0" smtClean="0">
                <a:solidFill>
                  <a:srgbClr val="0070C0"/>
                </a:solidFill>
                <a:latin typeface="Tahoma" pitchFamily="34" charset="0"/>
              </a:rPr>
              <a:t>человек</a:t>
            </a:r>
            <a:r>
              <a:rPr lang="ru-RU" altLang="ru-RU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endParaRPr lang="ru-RU" altLang="ru-RU" sz="2000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391174" name="Прямоугольник 9"/>
          <p:cNvSpPr>
            <a:spLocks noChangeArrowheads="1"/>
          </p:cNvSpPr>
          <p:nvPr/>
        </p:nvSpPr>
        <p:spPr bwMode="auto">
          <a:xfrm>
            <a:off x="6339376" y="1755371"/>
            <a:ext cx="255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rgbClr val="0070C0"/>
                </a:solidFill>
                <a:latin typeface="Tahoma" pitchFamily="34" charset="0"/>
              </a:rPr>
              <a:t>Площадь территории – </a:t>
            </a:r>
            <a:r>
              <a:rPr lang="ru-RU" altLang="ru-RU" dirty="0" smtClean="0">
                <a:solidFill>
                  <a:srgbClr val="0070C0"/>
                </a:solidFill>
                <a:latin typeface="Tahoma" pitchFamily="34" charset="0"/>
              </a:rPr>
              <a:t>6687,2 </a:t>
            </a:r>
            <a:r>
              <a:rPr lang="ru-RU" altLang="ru-RU" dirty="0">
                <a:solidFill>
                  <a:srgbClr val="0070C0"/>
                </a:solidFill>
                <a:latin typeface="Tahoma" pitchFamily="34" charset="0"/>
              </a:rPr>
              <a:t>кв</a:t>
            </a:r>
            <a:r>
              <a:rPr lang="ru-RU" altLang="ru-RU" dirty="0" smtClean="0">
                <a:solidFill>
                  <a:srgbClr val="0070C0"/>
                </a:solidFill>
                <a:latin typeface="Tahoma" pitchFamily="34" charset="0"/>
              </a:rPr>
              <a:t>. км</a:t>
            </a:r>
            <a:r>
              <a:rPr lang="ru-RU" altLang="ru-RU" dirty="0">
                <a:solidFill>
                  <a:srgbClr val="0070C0"/>
                </a:solidFill>
                <a:latin typeface="Tahoma" pitchFamily="34" charset="0"/>
              </a:rPr>
              <a:t>.</a:t>
            </a:r>
            <a:endParaRPr lang="ru-RU" altLang="ru-RU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91175" name="Заголовок 1"/>
          <p:cNvSpPr>
            <a:spLocks/>
          </p:cNvSpPr>
          <p:nvPr/>
        </p:nvSpPr>
        <p:spPr bwMode="auto">
          <a:xfrm>
            <a:off x="250825" y="333375"/>
            <a:ext cx="863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Герб МР(ГО)</a:t>
            </a:r>
          </a:p>
        </p:txBody>
      </p:sp>
      <p:pic>
        <p:nvPicPr>
          <p:cNvPr id="39117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14425" cy="121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6382544" y="4726940"/>
            <a:ext cx="230425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dirty="0" smtClean="0">
                <a:latin typeface="Tahoma" pitchFamily="34" charset="0"/>
              </a:rPr>
              <a:t> </a:t>
            </a:r>
            <a:r>
              <a:rPr lang="ru-RU" altLang="ru-RU" dirty="0" smtClean="0">
                <a:solidFill>
                  <a:srgbClr val="0070C0"/>
                </a:solidFill>
                <a:latin typeface="Tahoma" pitchFamily="34" charset="0"/>
              </a:rPr>
              <a:t> 7 сельских поселений</a:t>
            </a:r>
            <a:r>
              <a:rPr lang="ru-RU" altLang="ru-RU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endParaRPr lang="ru-RU" altLang="ru-RU" sz="2000" dirty="0">
              <a:solidFill>
                <a:srgbClr val="0070C0"/>
              </a:solidFill>
              <a:latin typeface="Tahoma" pitchFamily="34" charset="0"/>
            </a:endParaRPr>
          </a:p>
        </p:txBody>
      </p:sp>
      <p:pic>
        <p:nvPicPr>
          <p:cNvPr id="23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1022646" cy="114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561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88183160"/>
              </p:ext>
            </p:extLst>
          </p:nvPr>
        </p:nvGraphicFramePr>
        <p:xfrm>
          <a:off x="714348" y="1428736"/>
          <a:ext cx="792797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28728" y="116632"/>
            <a:ext cx="7286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Из чего состоит бюджетная система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Тес-Хемского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района</a:t>
            </a:r>
          </a:p>
        </p:txBody>
      </p:sp>
      <p:pic>
        <p:nvPicPr>
          <p:cNvPr id="9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1071538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487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722195" cy="10715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Бюджетный процесс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ежегодное 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и исполнение бюджета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484784"/>
            <a:ext cx="4896544" cy="4896544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бюджета на трехлетний период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(органы 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самоуправления)</a:t>
            </a:r>
          </a:p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в текущем году</a:t>
            </a:r>
            <a:endParaRPr lang="ru-RU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(органы местного самоуправления: администрация, финансовые органы)</a:t>
            </a:r>
          </a:p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отчета об исполнении бюджета предыдущего года</a:t>
            </a:r>
            <a:endParaRPr lang="ru-RU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финансовые органы)</a:t>
            </a:r>
            <a:endParaRPr lang="ru-RU" sz="6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отчета об исполнении бюджета предыдущего года</a:t>
            </a:r>
            <a:endParaRPr lang="ru-RU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(представительные 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самоуправления)</a:t>
            </a:r>
          </a:p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</a:t>
            </a: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трехлетний период</a:t>
            </a:r>
            <a:endParaRPr lang="ru-RU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(органы местного </a:t>
            </a: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финансовые органы)</a:t>
            </a:r>
            <a:endParaRPr lang="ru-RU" sz="6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 </a:t>
            </a: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трехлетнего периода</a:t>
            </a:r>
            <a:endParaRPr lang="ru-RU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(представительные 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самоуправления)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714876" y="1643050"/>
            <a:ext cx="4248472" cy="4525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Хурала представителей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о бюджете на очередной финансовый год и плановый период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доходов бюджета и распределение бюджетных средств в соответствии с решением о бюджете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об исполнении бюджета за отчетный финансовый период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экономического обоснования доходов и расходов бюджета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929058" y="2643182"/>
            <a:ext cx="858396" cy="226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1071570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3929058" y="4786322"/>
            <a:ext cx="858396" cy="226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929058" y="3571876"/>
            <a:ext cx="858396" cy="226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3929058" y="1928802"/>
            <a:ext cx="858396" cy="226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265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57290" y="0"/>
            <a:ext cx="7528408" cy="12858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Этапы составления и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утверждения бюджета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МР «</a:t>
            </a:r>
            <a:r>
              <a:rPr lang="ru-RU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Тес-Хемский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кожуун Республики Тыва»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323739"/>
              </p:ext>
            </p:extLst>
          </p:nvPr>
        </p:nvGraphicFramePr>
        <p:xfrm>
          <a:off x="457200" y="1600201"/>
          <a:ext cx="8435280" cy="4329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210816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345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259" y="0"/>
            <a:ext cx="7834741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 чем основано составление проекта бюджета муниципального района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229600" cy="106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92057"/>
            <a:ext cx="1835472" cy="56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08920"/>
            <a:ext cx="1835472" cy="56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96115"/>
            <a:ext cx="1835472" cy="56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96115"/>
            <a:ext cx="1835472" cy="56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3429000"/>
            <a:ext cx="205222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50" y="3428121"/>
            <a:ext cx="194348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54" y="3440630"/>
            <a:ext cx="202133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29000"/>
            <a:ext cx="201585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3775" y="1484784"/>
            <a:ext cx="8100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Составление проекта бюджета муниципального района основывается на: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977" y="3880792"/>
            <a:ext cx="1835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Бюджетном послании Президента Российской Федерации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99792" y="3880792"/>
            <a:ext cx="1943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Прогнозе социально –экономического </a:t>
            </a:r>
            <a:r>
              <a:rPr lang="ru-RU" b="1" dirty="0" smtClean="0"/>
              <a:t>развития Тес-Хемского кожууна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89274" y="3714752"/>
            <a:ext cx="1987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Основных направлениях бюджетной и налоговой политики Тес-Хемского муниципального района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00892" y="3857628"/>
            <a:ext cx="1782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Муниципаль-ных</a:t>
            </a:r>
            <a:r>
              <a:rPr lang="ru-RU" b="1" dirty="0"/>
              <a:t> программах </a:t>
            </a:r>
          </a:p>
          <a:p>
            <a:pPr algn="ctr"/>
            <a:r>
              <a:rPr lang="ru-RU" b="1" dirty="0"/>
              <a:t>Тес-Хемского муниципального района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8355" y="2643194"/>
            <a:ext cx="1721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5440" y="2624685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9275" y="2637490"/>
            <a:ext cx="1688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76256" y="2638669"/>
            <a:ext cx="1835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5" y="116632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210816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47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251578"/>
              </p:ext>
            </p:extLst>
          </p:nvPr>
        </p:nvGraphicFramePr>
        <p:xfrm>
          <a:off x="467544" y="1772817"/>
          <a:ext cx="8229600" cy="4370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3608" y="98072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5A9E"/>
                </a:solidFill>
              </a:rPr>
              <a:t>Доходы бюджета </a:t>
            </a:r>
            <a:r>
              <a:rPr lang="ru-RU" sz="2000" dirty="0" smtClean="0">
                <a:solidFill>
                  <a:srgbClr val="005A9E"/>
                </a:solidFill>
              </a:rPr>
              <a:t>– это </a:t>
            </a:r>
            <a:r>
              <a:rPr lang="ru-RU" sz="2000" dirty="0">
                <a:solidFill>
                  <a:srgbClr val="005A9E"/>
                </a:solidFill>
              </a:rPr>
              <a:t>безвозмездные и безвозвратные </a:t>
            </a:r>
          </a:p>
          <a:p>
            <a:pPr algn="ctr"/>
            <a:r>
              <a:rPr lang="ru-RU" sz="2000" dirty="0">
                <a:solidFill>
                  <a:srgbClr val="005A9E"/>
                </a:solidFill>
              </a:rPr>
              <a:t>поступления денежных средств в бюджет.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43042" y="0"/>
            <a:ext cx="61206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</a:rPr>
              <a:t>Доходы бюджета</a:t>
            </a:r>
            <a:endParaRPr lang="ru-RU" sz="5400" b="1" cap="none" spc="0" dirty="0">
              <a:ln w="11430"/>
            </a:endParaRPr>
          </a:p>
        </p:txBody>
      </p:sp>
      <p:pic>
        <p:nvPicPr>
          <p:cNvPr id="8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70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03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28" y="5068753"/>
            <a:ext cx="1889944" cy="1763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5128" y="142852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Доходы муниципального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бюджета, </a:t>
            </a:r>
            <a:r>
              <a:rPr lang="ru-RU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тыс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рублей.</a:t>
            </a:r>
            <a:endParaRPr lang="ru-RU" sz="3200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680224"/>
              </p:ext>
            </p:extLst>
          </p:nvPr>
        </p:nvGraphicFramePr>
        <p:xfrm>
          <a:off x="683568" y="1248308"/>
          <a:ext cx="7920880" cy="5421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18" y="5356074"/>
            <a:ext cx="845210" cy="6229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49" y="6209133"/>
            <a:ext cx="845210" cy="6229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210816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3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хничес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3544</TotalTime>
  <Words>1543</Words>
  <Application>Microsoft Office PowerPoint</Application>
  <PresentationFormat>Экран (4:3)</PresentationFormat>
  <Paragraphs>279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Техническая</vt:lpstr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Бюджетный процесс – ежегодное формирование и исполнение бюджета</vt:lpstr>
      <vt:lpstr>Этапы составления и утверждения бюджета МР «Тес-Хемский кожуун Республики Тыва»</vt:lpstr>
      <vt:lpstr>На чем основано составление проекта бюджета муниципального района</vt:lpstr>
      <vt:lpstr>Презентация PowerPoint</vt:lpstr>
      <vt:lpstr>Презентация PowerPoint</vt:lpstr>
      <vt:lpstr>Структура доходов муниципального бюджета на 2022 год</vt:lpstr>
      <vt:lpstr>Основные сведения о межбюджетных отношениях</vt:lpstr>
      <vt:lpstr>Структура  налоговых и неналоговых доходов бюджета муниципального района в 2021 году</vt:lpstr>
      <vt:lpstr>Презентация PowerPoint</vt:lpstr>
      <vt:lpstr>Гражданин, его участие в бюджетном процессе  </vt:lpstr>
      <vt:lpstr>Как классифицируются расходы бюджета ? </vt:lpstr>
      <vt:lpstr> Разделы классификации расходов бюджетов  </vt:lpstr>
      <vt:lpstr>Презентация PowerPoint</vt:lpstr>
      <vt:lpstr> Структура  непрограммных расходов  бюджета муниципального района Тес-Хемский кожуун на 2022 год  </vt:lpstr>
      <vt:lpstr>Программный бюджет</vt:lpstr>
      <vt:lpstr>Расходы на реализацию муниципальных  программ на 2022 г., тыс. рублей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жители Кишертского района!</dc:title>
  <dc:creator>User</dc:creator>
  <cp:lastModifiedBy>Райфин</cp:lastModifiedBy>
  <cp:revision>320</cp:revision>
  <cp:lastPrinted>2017-11-28T02:19:58Z</cp:lastPrinted>
  <dcterms:created xsi:type="dcterms:W3CDTF">2014-09-18T04:30:17Z</dcterms:created>
  <dcterms:modified xsi:type="dcterms:W3CDTF">2021-12-20T04:01:22Z</dcterms:modified>
</cp:coreProperties>
</file>